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6" r:id="rId2"/>
    <p:sldId id="258" r:id="rId3"/>
    <p:sldId id="259" r:id="rId4"/>
    <p:sldId id="266" r:id="rId5"/>
    <p:sldId id="267" r:id="rId6"/>
    <p:sldId id="260" r:id="rId7"/>
    <p:sldId id="261" r:id="rId8"/>
    <p:sldId id="262" r:id="rId9"/>
    <p:sldId id="263" r:id="rId10"/>
    <p:sldId id="264" r:id="rId11"/>
    <p:sldId id="257" r:id="rId12"/>
    <p:sldId id="26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9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5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DD129-A8C2-419E-B641-6CC90F5073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524000"/>
            <a:ext cx="10668000" cy="22860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B33C04-8A23-4499-A6EF-1D190F0FB3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4571999"/>
            <a:ext cx="10668000" cy="15240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FA99FB-5674-4BC5-949F-8D45EC167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6/14/21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63CF93-DD67-4FE2-8083-864693FE8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05E934-32B6-44B1-9622-67F30BDA3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256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A5B09-FC60-445F-8A12-79869BEC6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A219F7-87F2-409F-BB0B-8FE9270C98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AC2BB8-59E0-4EB2-B3BE-59D8641EE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6/14/21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56984E-C0DE-461B-8011-8FC31B0EE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E7C03-68D3-445E-A5A2-8A935CFC9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340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21F0D7-112D-48B1-B32B-170B1AA2B5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43998" y="761999"/>
            <a:ext cx="2286000" cy="5334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27A7C1-8E5B-41DA-9802-F242D382B6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1" y="761999"/>
            <a:ext cx="7619999" cy="53340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961CC7-F5B1-464A-8127-60645FB21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6/14/21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B94302-B381-4F37-A9FF-5CC551917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707151-541F-4104-B989-83A9DCA6E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470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AF011-A499-4054-89BF-A4800A68F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6FB6E8-D956-45B5-9B4A-9D31DF466B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DB9DB-9E62-4292-915C-1DD413474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6/14/21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D462F1-BC30-4172-8353-363123A1D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92EE8A-96DF-4D7D-B434-778324756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316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8453A-F2B4-4EDB-B8FA-150267BC1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10668000" cy="30384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C46C51-ADF1-48FC-A4D9-38C369E783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4589463"/>
            <a:ext cx="10668000" cy="150653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43B56-4DC7-490B-AEFD-55ED1ECFF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6/14/21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4738F8-C4B2-41D8-B627-A6DDB24B2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F43D49-23F8-4C4B-9C30-EDC030EE6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427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5556D-6916-42E6-8820-8A0D328A5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747A5-C962-477F-89AA-A32385D579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2285999"/>
            <a:ext cx="5151119" cy="3810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D08312-30FC-44D8-B2A9-B5CAAD9F06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8879" y="2285999"/>
            <a:ext cx="5151121" cy="3810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ED84EB-AF90-4F19-A376-0FE5E50F9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6/14/21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838ED0-2789-41E4-A36E-83F92CA2E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221A83-6D60-45F0-9173-5F6D2438B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361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FFAE2-03F4-4A94-86C4-9305B237C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BAC5A5-E184-46B6-8AB5-C8E132D362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5999"/>
            <a:ext cx="5151119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DCFE87-5D80-45CB-9D13-DFC9AFCEC7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0" y="3048000"/>
            <a:ext cx="5151119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AC1E5A-8423-4749-8EDA-E13425F696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8878" y="2286000"/>
            <a:ext cx="5151122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832AAA-4BB8-4A3D-9C79-516F82F800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8878" y="3048000"/>
            <a:ext cx="5151122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0BEC63-51D3-4C70-B804-BE9EF765A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6/14/21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5CA295-8563-402F-92C3-1F20C977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FA5918-109D-4342-84C0-9774A52C9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034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F2662-CBD1-4498-9B6E-2961F5EF1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F739AE-8101-4C18-8CF3-911BDF397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6/14/21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EB1C88-D181-449C-9BE1-E85068C18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38A2C9-E93B-4F0A-A021-9E3AEBC3F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857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0AE8D9-9B42-438E-ADA6-CCFE45788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6/14/21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F792B9-A8AF-4E13-8A25-741E89691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3A2CF6-DBC5-4491-B213-B3CD09D31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808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27076-58C8-494C-B6B1-DC86F62DD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1998"/>
            <a:ext cx="3810000" cy="1524002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29E36-0340-452F-8D0A-1BC3F3A38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762001"/>
            <a:ext cx="6096000" cy="5334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051C2E-E587-45E8-BDB1-DFF2F2791B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0" y="2286000"/>
            <a:ext cx="3810000" cy="381000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21D993-DEDD-470E-B48B-CB053A55A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6/14/21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926C64-7401-4CA4-859F-74472AF86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108F41-F1F6-431C-9B45-8A447F188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315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104FB-422C-4023-9381-EB12F1582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762000"/>
            <a:ext cx="3809999" cy="15240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BA3AA-DE44-4B1F-91D1-09F67B89B9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4000" y="762001"/>
            <a:ext cx="6021388" cy="5334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27B131-5117-4106-80DB-2AB208C4C9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1" y="2286000"/>
            <a:ext cx="3809999" cy="3810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13918A-7F23-4C72-8E80-591324A30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6/14/21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071C8-76FE-4B83-8317-BD53C7C84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23681A-6F29-48FC-9409-319ED3E96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086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6EF5A53-0A64-4CA5-B9C7-1CB97CB5CF1C}"/>
              </a:ext>
            </a:extLst>
          </p:cNvPr>
          <p:cNvSpPr/>
          <p:nvPr/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4ABFBEA-4EB0-4D02-A2C0-1733CD3D6F12}"/>
              </a:ext>
            </a:extLst>
          </p:cNvPr>
          <p:cNvSpPr/>
          <p:nvPr/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9E083F6-57F4-487B-A766-EA0462B1EED8}"/>
              </a:ext>
            </a:extLst>
          </p:cNvPr>
          <p:cNvSpPr/>
          <p:nvPr/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A2F988-7148-4375-83D8-12EE5EBC7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896238-C5B3-4F3C-97FA-890E1A51A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6000"/>
            <a:ext cx="10668000" cy="3818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6E4474-0442-4E4B-9E5B-CA7B3951C1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89165" y="194320"/>
            <a:ext cx="20408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fld id="{76969C88-B244-455D-A017-012B25B1ACDD}" type="datetimeFigureOut">
              <a:rPr lang="en-US" smtClean="0"/>
              <a:pPr/>
              <a:t>6/14/21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26A98-F887-40E1-B9BA-9D93DE90E0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1999" y="6356350"/>
            <a:ext cx="66128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2C8119-73F6-4713-9AD3-3628DCDFB8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6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2059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79" r:id="rId6"/>
    <p:sldLayoutId id="2147483675" r:id="rId7"/>
    <p:sldLayoutId id="2147483676" r:id="rId8"/>
    <p:sldLayoutId id="2147483677" r:id="rId9"/>
    <p:sldLayoutId id="2147483678" r:id="rId10"/>
    <p:sldLayoutId id="21474836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5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HWtmFPNGyBw?feature=oembed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A18C9FB-EC4C-4DAE-8F7D-C6E5AF607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C2E28B-B24B-46D2-B43D-1CD776D88F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1524000"/>
            <a:ext cx="5334000" cy="2286000"/>
          </a:xfrm>
        </p:spPr>
        <p:txBody>
          <a:bodyPr>
            <a:normAutofit/>
          </a:bodyPr>
          <a:lstStyle/>
          <a:p>
            <a:pPr algn="l"/>
            <a:r>
              <a:rPr lang="en-US" sz="4400"/>
              <a:t>Southbridge Associate Meeting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267B3D-B2A4-4F49-82FB-3E38E632E3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4571999"/>
            <a:ext cx="5334000" cy="1524000"/>
          </a:xfrm>
        </p:spPr>
        <p:txBody>
          <a:bodyPr>
            <a:normAutofit fontScale="92500" lnSpcReduction="10000"/>
          </a:bodyPr>
          <a:lstStyle/>
          <a:p>
            <a:pPr algn="l">
              <a:lnSpc>
                <a:spcPct val="115000"/>
              </a:lnSpc>
            </a:pPr>
            <a:r>
              <a:rPr lang="en-US" sz="2800" dirty="0"/>
              <a:t>May 12, 2021</a:t>
            </a:r>
          </a:p>
          <a:p>
            <a:pPr algn="l">
              <a:lnSpc>
                <a:spcPct val="115000"/>
              </a:lnSpc>
            </a:pPr>
            <a:endParaRPr lang="en-US" sz="2200" dirty="0"/>
          </a:p>
          <a:p>
            <a:pPr algn="l">
              <a:lnSpc>
                <a:spcPct val="115000"/>
              </a:lnSpc>
            </a:pPr>
            <a:r>
              <a:rPr lang="en-US" sz="2200" dirty="0"/>
              <a:t>“</a:t>
            </a:r>
            <a:r>
              <a:rPr lang="en-US" sz="2800" dirty="0"/>
              <a:t>Chosen For Ministry”</a:t>
            </a:r>
          </a:p>
        </p:txBody>
      </p:sp>
      <p:pic>
        <p:nvPicPr>
          <p:cNvPr id="4" name="Picture 3" descr="Writing an appointment on a paper agenda">
            <a:extLst>
              <a:ext uri="{FF2B5EF4-FFF2-40B4-BE49-F238E27FC236}">
                <a16:creationId xmlns:a16="http://schemas.microsoft.com/office/drawing/2014/main" id="{B2BD596C-9CAB-4165-8E61-2509BD7BA3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1875"/>
          <a:stretch/>
        </p:blipFill>
        <p:spPr>
          <a:xfrm>
            <a:off x="2" y="732510"/>
            <a:ext cx="5333999" cy="6125491"/>
          </a:xfrm>
          <a:custGeom>
            <a:avLst/>
            <a:gdLst/>
            <a:ahLst/>
            <a:cxnLst/>
            <a:rect l="l" t="t" r="r" b="b"/>
            <a:pathLst>
              <a:path w="5333999" h="6125491">
                <a:moveTo>
                  <a:pt x="0" y="0"/>
                </a:moveTo>
                <a:lnTo>
                  <a:pt x="201347" y="12133"/>
                </a:lnTo>
                <a:cubicBezTo>
                  <a:pt x="834520" y="59989"/>
                  <a:pt x="1489622" y="165274"/>
                  <a:pt x="2149412" y="288819"/>
                </a:cubicBezTo>
                <a:cubicBezTo>
                  <a:pt x="4194087" y="671477"/>
                  <a:pt x="4738431" y="1884930"/>
                  <a:pt x="5125148" y="3309606"/>
                </a:cubicBezTo>
                <a:cubicBezTo>
                  <a:pt x="5383961" y="4263563"/>
                  <a:pt x="5599841" y="5130569"/>
                  <a:pt x="4496734" y="5829050"/>
                </a:cubicBezTo>
                <a:cubicBezTo>
                  <a:pt x="4342061" y="5927011"/>
                  <a:pt x="4177261" y="6012425"/>
                  <a:pt x="4005032" y="6088102"/>
                </a:cubicBezTo>
                <a:lnTo>
                  <a:pt x="3915032" y="6125491"/>
                </a:lnTo>
                <a:lnTo>
                  <a:pt x="0" y="6125491"/>
                </a:lnTo>
                <a:close/>
              </a:path>
            </a:pathLst>
          </a:cu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EB7CBBE-178B-4DB3-AD92-DED458BAE7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52425"/>
            <a:ext cx="5185830" cy="6505576"/>
          </a:xfrm>
          <a:custGeom>
            <a:avLst/>
            <a:gdLst>
              <a:gd name="connsiteX0" fmla="*/ 0 w 4033589"/>
              <a:gd name="connsiteY0" fmla="*/ 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8" fmla="*/ 0 w 4033589"/>
              <a:gd name="connsiteY8" fmla="*/ 0 h 6858000"/>
              <a:gd name="connsiteX0" fmla="*/ 0 w 4033589"/>
              <a:gd name="connsiteY0" fmla="*/ 685800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0 w 2154655"/>
              <a:gd name="connsiteY0" fmla="*/ 0 h 6858000"/>
              <a:gd name="connsiteX1" fmla="*/ 3379 w 2154655"/>
              <a:gd name="connsiteY1" fmla="*/ 2021 h 6858000"/>
              <a:gd name="connsiteX2" fmla="*/ 1596437 w 2154655"/>
              <a:gd name="connsiteY2" fmla="*/ 1517967 h 6858000"/>
              <a:gd name="connsiteX3" fmla="*/ 2097043 w 2154655"/>
              <a:gd name="connsiteY3" fmla="*/ 4379386 h 6858000"/>
              <a:gd name="connsiteX4" fmla="*/ 1433930 w 2154655"/>
              <a:gd name="connsiteY4" fmla="*/ 6852362 h 6858000"/>
              <a:gd name="connsiteX5" fmla="*/ 1431659 w 215465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54655" h="6858000">
                <a:moveTo>
                  <a:pt x="0" y="0"/>
                </a:moveTo>
                <a:lnTo>
                  <a:pt x="3379" y="2021"/>
                </a:lnTo>
                <a:cubicBezTo>
                  <a:pt x="667061" y="423753"/>
                  <a:pt x="1239365" y="963389"/>
                  <a:pt x="1596437" y="1517967"/>
                </a:cubicBezTo>
                <a:cubicBezTo>
                  <a:pt x="2133142" y="2350886"/>
                  <a:pt x="2239839" y="3395752"/>
                  <a:pt x="2097043" y="4379386"/>
                </a:cubicBezTo>
                <a:cubicBezTo>
                  <a:pt x="2032295" y="4824358"/>
                  <a:pt x="1812506" y="5869368"/>
                  <a:pt x="1433930" y="6852362"/>
                </a:cubicBezTo>
                <a:lnTo>
                  <a:pt x="1431659" y="685800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6309053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Freeform: Shape 134">
            <a:extLst>
              <a:ext uri="{FF2B5EF4-FFF2-40B4-BE49-F238E27FC236}">
                <a16:creationId xmlns:a16="http://schemas.microsoft.com/office/drawing/2014/main" id="{A6EF5A53-0A64-4CA5-B9C7-1CB97CB5C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137" name="Freeform: Shape 136">
            <a:extLst>
              <a:ext uri="{FF2B5EF4-FFF2-40B4-BE49-F238E27FC236}">
                <a16:creationId xmlns:a16="http://schemas.microsoft.com/office/drawing/2014/main" id="{34ABFBEA-4EB0-4D02-A2C0-1733CD3D6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39" name="Freeform: Shape 138">
            <a:extLst>
              <a:ext uri="{FF2B5EF4-FFF2-40B4-BE49-F238E27FC236}">
                <a16:creationId xmlns:a16="http://schemas.microsoft.com/office/drawing/2014/main" id="{19E083F6-57F4-487B-A766-EA0462B1E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 useBgFill="1">
        <p:nvSpPr>
          <p:cNvPr id="141" name="Rectangle 140">
            <a:extLst>
              <a:ext uri="{FF2B5EF4-FFF2-40B4-BE49-F238E27FC236}">
                <a16:creationId xmlns:a16="http://schemas.microsoft.com/office/drawing/2014/main" id="{7A18C9FB-EC4C-4DAE-8F7D-C6E5AF607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pic>
        <p:nvPicPr>
          <p:cNvPr id="1026" name="Picture 2" descr="Man's Way vs God's Way - Chuck Missler - YouTube">
            <a:extLst>
              <a:ext uri="{FF2B5EF4-FFF2-40B4-BE49-F238E27FC236}">
                <a16:creationId xmlns:a16="http://schemas.microsoft.com/office/drawing/2014/main" id="{D693A5CD-EBB5-4964-8360-ABE2C3D4DCD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"/>
          <a:stretch/>
        </p:blipFill>
        <p:spPr bwMode="auto">
          <a:xfrm>
            <a:off x="20" y="10"/>
            <a:ext cx="1220722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" name="Rectangle 142">
            <a:extLst>
              <a:ext uri="{FF2B5EF4-FFF2-40B4-BE49-F238E27FC236}">
                <a16:creationId xmlns:a16="http://schemas.microsoft.com/office/drawing/2014/main" id="{5E698B96-C345-4CAB-9657-02BD17A194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>
                  <a:alpha val="30000"/>
                </a:schemeClr>
              </a:gs>
              <a:gs pos="33000">
                <a:schemeClr val="bg1">
                  <a:alpha val="2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039112-2B5C-4F60-8AF7-1843B454D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3810000" cy="30480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God’s Way…..the world’s way……</a:t>
            </a:r>
          </a:p>
        </p:txBody>
      </p:sp>
    </p:spTree>
    <p:extLst>
      <p:ext uri="{BB962C8B-B14F-4D97-AF65-F5344CB8AC3E}">
        <p14:creationId xmlns:p14="http://schemas.microsoft.com/office/powerpoint/2010/main" val="21350726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87A0FBA-CC04-4256-A8EB-BB3C543E9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E9B86C0-FDA1-4FEB-807F-B6CA59CE89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17019" y="0"/>
            <a:ext cx="5578823" cy="6028256"/>
          </a:xfrm>
          <a:custGeom>
            <a:avLst/>
            <a:gdLst>
              <a:gd name="connsiteX0" fmla="*/ 0 w 5578823"/>
              <a:gd name="connsiteY0" fmla="*/ 0 h 6028256"/>
              <a:gd name="connsiteX1" fmla="*/ 3897606 w 5578823"/>
              <a:gd name="connsiteY1" fmla="*/ 0 h 6028256"/>
              <a:gd name="connsiteX2" fmla="*/ 4274232 w 5578823"/>
              <a:gd name="connsiteY2" fmla="*/ 360545 h 6028256"/>
              <a:gd name="connsiteX3" fmla="*/ 4673934 w 5578823"/>
              <a:gd name="connsiteY3" fmla="*/ 738354 h 6028256"/>
              <a:gd name="connsiteX4" fmla="*/ 5421862 w 5578823"/>
              <a:gd name="connsiteY4" fmla="*/ 1773839 h 6028256"/>
              <a:gd name="connsiteX5" fmla="*/ 5469198 w 5578823"/>
              <a:gd name="connsiteY5" fmla="*/ 3329255 h 6028256"/>
              <a:gd name="connsiteX6" fmla="*/ 4741546 w 5578823"/>
              <a:gd name="connsiteY6" fmla="*/ 4877588 h 6028256"/>
              <a:gd name="connsiteX7" fmla="*/ 1325600 w 5578823"/>
              <a:gd name="connsiteY7" fmla="*/ 5980388 h 6028256"/>
              <a:gd name="connsiteX8" fmla="*/ 137593 w 5578823"/>
              <a:gd name="connsiteY8" fmla="*/ 5804042 h 6028256"/>
              <a:gd name="connsiteX9" fmla="*/ 0 w 5578823"/>
              <a:gd name="connsiteY9" fmla="*/ 5760161 h 6028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578823" h="6028256">
                <a:moveTo>
                  <a:pt x="0" y="0"/>
                </a:moveTo>
                <a:lnTo>
                  <a:pt x="3897606" y="0"/>
                </a:lnTo>
                <a:lnTo>
                  <a:pt x="4274232" y="360545"/>
                </a:lnTo>
                <a:cubicBezTo>
                  <a:pt x="4408856" y="488910"/>
                  <a:pt x="4542134" y="615181"/>
                  <a:pt x="4673934" y="738354"/>
                </a:cubicBezTo>
                <a:cubicBezTo>
                  <a:pt x="5042663" y="1082881"/>
                  <a:pt x="5282330" y="1428108"/>
                  <a:pt x="5421862" y="1773839"/>
                </a:cubicBezTo>
                <a:cubicBezTo>
                  <a:pt x="5631101" y="2292214"/>
                  <a:pt x="5614731" y="2811325"/>
                  <a:pt x="5469198" y="3329255"/>
                </a:cubicBezTo>
                <a:cubicBezTo>
                  <a:pt x="5323662" y="3847185"/>
                  <a:pt x="5048962" y="4363935"/>
                  <a:pt x="4741546" y="4877588"/>
                </a:cubicBezTo>
                <a:cubicBezTo>
                  <a:pt x="4027238" y="6071494"/>
                  <a:pt x="2764972" y="6102970"/>
                  <a:pt x="1325600" y="5980388"/>
                </a:cubicBezTo>
                <a:cubicBezTo>
                  <a:pt x="903947" y="5944442"/>
                  <a:pt x="499735" y="5907589"/>
                  <a:pt x="137593" y="5804042"/>
                </a:cubicBezTo>
                <a:lnTo>
                  <a:pt x="0" y="576016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362A0EA-3E81-4464-94B8-70BE5870ED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87883" y="0"/>
            <a:ext cx="5704117" cy="6096000"/>
          </a:xfrm>
          <a:custGeom>
            <a:avLst/>
            <a:gdLst>
              <a:gd name="connsiteX0" fmla="*/ 0 w 5704117"/>
              <a:gd name="connsiteY0" fmla="*/ 0 h 6096000"/>
              <a:gd name="connsiteX1" fmla="*/ 4562795 w 5704117"/>
              <a:gd name="connsiteY1" fmla="*/ 0 h 6096000"/>
              <a:gd name="connsiteX2" fmla="*/ 4721192 w 5704117"/>
              <a:gd name="connsiteY2" fmla="*/ 133595 h 6096000"/>
              <a:gd name="connsiteX3" fmla="*/ 5467522 w 5704117"/>
              <a:gd name="connsiteY3" fmla="*/ 1054328 h 6096000"/>
              <a:gd name="connsiteX4" fmla="*/ 5538873 w 5704117"/>
              <a:gd name="connsiteY4" fmla="*/ 2897564 h 6096000"/>
              <a:gd name="connsiteX5" fmla="*/ 4442050 w 5704117"/>
              <a:gd name="connsiteY5" fmla="*/ 4732407 h 6096000"/>
              <a:gd name="connsiteX6" fmla="*/ 93046 w 5704117"/>
              <a:gd name="connsiteY6" fmla="*/ 6082857 h 6096000"/>
              <a:gd name="connsiteX7" fmla="*/ 0 w 5704117"/>
              <a:gd name="connsiteY7" fmla="*/ 607845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  <a:gd name="connsiteX7" fmla="*/ 91440 w 5704117"/>
              <a:gd name="connsiteY7" fmla="*/ 9144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04117" h="6096000">
                <a:moveTo>
                  <a:pt x="4562795" y="0"/>
                </a:moveTo>
                <a:lnTo>
                  <a:pt x="4721192" y="133595"/>
                </a:lnTo>
                <a:cubicBezTo>
                  <a:pt x="5067135" y="440105"/>
                  <a:pt x="5309779" y="747048"/>
                  <a:pt x="5467522" y="1054328"/>
                </a:cubicBezTo>
                <a:cubicBezTo>
                  <a:pt x="5782917" y="1668625"/>
                  <a:pt x="5758242" y="2283795"/>
                  <a:pt x="5538873" y="2897564"/>
                </a:cubicBezTo>
                <a:cubicBezTo>
                  <a:pt x="5319500" y="3511334"/>
                  <a:pt x="4905433" y="4123706"/>
                  <a:pt x="4442050" y="4732407"/>
                </a:cubicBezTo>
                <a:cubicBezTo>
                  <a:pt x="3499930" y="5970384"/>
                  <a:pt x="1925433" y="6153690"/>
                  <a:pt x="93046" y="6082857"/>
                </a:cubicBezTo>
                <a:lnTo>
                  <a:pt x="0" y="607845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C95F89-6496-49EC-9D31-6C6938CDA7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86000"/>
            <a:ext cx="5334000" cy="3810001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</a:pPr>
            <a:r>
              <a:rPr lang="en-US" sz="1700"/>
              <a:t>Faith Sharing Questions:</a:t>
            </a:r>
          </a:p>
          <a:p>
            <a:pPr>
              <a:lnSpc>
                <a:spcPct val="115000"/>
              </a:lnSpc>
            </a:pPr>
            <a:endParaRPr lang="en-US" sz="1700"/>
          </a:p>
          <a:p>
            <a:pPr marL="342900" marR="0" lvl="0" indent="-342900">
              <a:lnSpc>
                <a:spcPct val="115000"/>
              </a:lnSpc>
              <a:buFont typeface="+mj-lt"/>
              <a:buAutoNum type="arabicPeriod"/>
            </a:pPr>
            <a:r>
              <a:rPr lang="en-US" sz="1700">
                <a:effectLst/>
                <a:latin typeface="Century Schoolbook" panose="02040604050505020304" pitchFamily="18" charset="0"/>
                <a:ea typeface="Times New Roman" panose="02020603050405020304" pitchFamily="18" charset="0"/>
                <a:cs typeface="Segoe UI" panose="020B0502040204020203" pitchFamily="34" charset="0"/>
              </a:rPr>
              <a:t>Consider (in the words of the 1</a:t>
            </a:r>
            <a:r>
              <a:rPr lang="en-US" sz="1700" baseline="30000">
                <a:effectLst/>
                <a:latin typeface="Century Schoolbook" panose="02040604050505020304" pitchFamily="18" charset="0"/>
                <a:ea typeface="Times New Roman" panose="02020603050405020304" pitchFamily="18" charset="0"/>
                <a:cs typeface="Segoe UI" panose="020B0502040204020203" pitchFamily="34" charset="0"/>
              </a:rPr>
              <a:t>st</a:t>
            </a:r>
            <a:r>
              <a:rPr lang="en-US" sz="1700">
                <a:effectLst/>
                <a:latin typeface="Century Schoolbook" panose="02040604050505020304" pitchFamily="18" charset="0"/>
                <a:ea typeface="Times New Roman" panose="02020603050405020304" pitchFamily="18" charset="0"/>
                <a:cs typeface="Segoe UI" panose="020B0502040204020203" pitchFamily="34" charset="0"/>
              </a:rPr>
              <a:t> reading) that you too, as an associate, were chosen by God, who knew your heart, and (in the words of the Gospel) gave you a mission and consecrated you for God’s sake. What does that mean to you?</a:t>
            </a:r>
            <a:endParaRPr lang="en-US" sz="17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buFont typeface="+mj-lt"/>
              <a:buAutoNum type="arabicPeriod"/>
            </a:pPr>
            <a:r>
              <a:rPr lang="en-US" sz="1700">
                <a:effectLst/>
                <a:latin typeface="Century Schoolbook" panose="02040604050505020304" pitchFamily="18" charset="0"/>
                <a:ea typeface="Times New Roman" panose="02020603050405020304" pitchFamily="18" charset="0"/>
                <a:cs typeface="Segoe UI" panose="020B0502040204020203" pitchFamily="34" charset="0"/>
              </a:rPr>
              <a:t>With that consecration comes a requirement: we cannot join “the world’s ways…” we cannot be “defined by the world”. What does that mean to you?</a:t>
            </a:r>
            <a:endParaRPr lang="en-US" sz="17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endParaRPr lang="en-US" sz="17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4C64BC-901B-495B-9647-716D82039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5334000" cy="1524000"/>
          </a:xfrm>
        </p:spPr>
        <p:txBody>
          <a:bodyPr>
            <a:normAutofit/>
          </a:bodyPr>
          <a:lstStyle/>
          <a:p>
            <a:r>
              <a:rPr lang="en-US" sz="3200" dirty="0"/>
              <a:t>Acts 1: 15-26    John 17: 11-19</a:t>
            </a:r>
          </a:p>
        </p:txBody>
      </p:sp>
    </p:spTree>
    <p:extLst>
      <p:ext uri="{BB962C8B-B14F-4D97-AF65-F5344CB8AC3E}">
        <p14:creationId xmlns:p14="http://schemas.microsoft.com/office/powerpoint/2010/main" val="42887388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5BD5E-78B7-4A25-ABC8-438B8018C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Closing Song; “Chosen &amp; Beloved”</a:t>
            </a:r>
          </a:p>
        </p:txBody>
      </p:sp>
      <p:pic>
        <p:nvPicPr>
          <p:cNvPr id="5" name="Online Media 4" title="Chosen and Beloved  (Christian Music) [Lyrics] - ActiveChristianity">
            <a:hlinkClick r:id="" action="ppaction://media"/>
            <a:extLst>
              <a:ext uri="{FF2B5EF4-FFF2-40B4-BE49-F238E27FC236}">
                <a16:creationId xmlns:a16="http://schemas.microsoft.com/office/drawing/2014/main" id="{77E110BB-AE14-4609-AFA9-CB0BD3D51EE6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717800" y="2286000"/>
            <a:ext cx="6757988" cy="3817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815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8">
            <a:extLst>
              <a:ext uri="{FF2B5EF4-FFF2-40B4-BE49-F238E27FC236}">
                <a16:creationId xmlns:a16="http://schemas.microsoft.com/office/drawing/2014/main" id="{A6EF5A53-0A64-4CA5-B9C7-1CB97CB5C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20" name="Freeform: Shape 10">
            <a:extLst>
              <a:ext uri="{FF2B5EF4-FFF2-40B4-BE49-F238E27FC236}">
                <a16:creationId xmlns:a16="http://schemas.microsoft.com/office/drawing/2014/main" id="{34ABFBEA-4EB0-4D02-A2C0-1733CD3D6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21" name="Freeform: Shape 12">
            <a:extLst>
              <a:ext uri="{FF2B5EF4-FFF2-40B4-BE49-F238E27FC236}">
                <a16:creationId xmlns:a16="http://schemas.microsoft.com/office/drawing/2014/main" id="{19E083F6-57F4-487B-A766-EA0462B1E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 useBgFill="1">
        <p:nvSpPr>
          <p:cNvPr id="22" name="Rectangle 14">
            <a:extLst>
              <a:ext uri="{FF2B5EF4-FFF2-40B4-BE49-F238E27FC236}">
                <a16:creationId xmlns:a16="http://schemas.microsoft.com/office/drawing/2014/main" id="{7A18C9FB-EC4C-4DAE-8F7D-C6E5AF607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pic>
        <p:nvPicPr>
          <p:cNvPr id="23" name="Picture 4" descr="Camera lens">
            <a:extLst>
              <a:ext uri="{FF2B5EF4-FFF2-40B4-BE49-F238E27FC236}">
                <a16:creationId xmlns:a16="http://schemas.microsoft.com/office/drawing/2014/main" id="{50E19D3A-AB68-46D5-9356-0884483881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712" b="10124"/>
          <a:stretch/>
        </p:blipFill>
        <p:spPr>
          <a:xfrm>
            <a:off x="20" y="10"/>
            <a:ext cx="12207220" cy="6857990"/>
          </a:xfrm>
          <a:prstGeom prst="rect">
            <a:avLst/>
          </a:prstGeom>
        </p:spPr>
      </p:pic>
      <p:sp>
        <p:nvSpPr>
          <p:cNvPr id="24" name="Rectangle 16">
            <a:extLst>
              <a:ext uri="{FF2B5EF4-FFF2-40B4-BE49-F238E27FC236}">
                <a16:creationId xmlns:a16="http://schemas.microsoft.com/office/drawing/2014/main" id="{5DC75FBE-6346-435A-B28A-51464B7210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788244" y="0"/>
            <a:ext cx="9403756" cy="6858000"/>
          </a:xfrm>
          <a:prstGeom prst="rect">
            <a:avLst/>
          </a:prstGeom>
          <a:gradFill>
            <a:gsLst>
              <a:gs pos="58000">
                <a:schemeClr val="bg1">
                  <a:alpha val="30000"/>
                </a:schemeClr>
              </a:gs>
              <a:gs pos="30000">
                <a:schemeClr val="bg1">
                  <a:alpha val="2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43F3C1-748F-4375-9758-58BC8EDB1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0" y="762000"/>
            <a:ext cx="3810000" cy="30480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News and Announcements</a:t>
            </a:r>
          </a:p>
        </p:txBody>
      </p:sp>
    </p:spTree>
    <p:extLst>
      <p:ext uri="{BB962C8B-B14F-4D97-AF65-F5344CB8AC3E}">
        <p14:creationId xmlns:p14="http://schemas.microsoft.com/office/powerpoint/2010/main" val="1364830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A6EF5A53-0A64-4CA5-B9C7-1CB97CB5C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34ABFBEA-4EB0-4D02-A2C0-1733CD3D6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19E083F6-57F4-487B-A766-EA0462B1E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7A18C9FB-EC4C-4DAE-8F7D-C6E5AF607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pic>
        <p:nvPicPr>
          <p:cNvPr id="1026" name="Picture 2" descr="God Knows Your Heart | ThePreachersWord">
            <a:extLst>
              <a:ext uri="{FF2B5EF4-FFF2-40B4-BE49-F238E27FC236}">
                <a16:creationId xmlns:a16="http://schemas.microsoft.com/office/drawing/2014/main" id="{2333B0DC-548C-4C93-AE88-96F78E0F93F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11" b="2725"/>
          <a:stretch/>
        </p:blipFill>
        <p:spPr bwMode="auto">
          <a:xfrm>
            <a:off x="20" y="10"/>
            <a:ext cx="1220722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5E698B96-C345-4CAB-9657-02BD17A194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>
                  <a:alpha val="30000"/>
                </a:schemeClr>
              </a:gs>
              <a:gs pos="33000">
                <a:schemeClr val="bg1">
                  <a:alpha val="2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470040-E636-4D15-BE49-AC1F1D93E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3810000" cy="30480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Reflection</a:t>
            </a:r>
          </a:p>
        </p:txBody>
      </p:sp>
    </p:spTree>
    <p:extLst>
      <p:ext uri="{BB962C8B-B14F-4D97-AF65-F5344CB8AC3E}">
        <p14:creationId xmlns:p14="http://schemas.microsoft.com/office/powerpoint/2010/main" val="42777219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72696-3181-4515-819B-9879563E6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God Knows Our Hearts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A1E7BC-2226-4177-A1AF-9DFD71D853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Comforting…..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Challenging……</a:t>
            </a:r>
          </a:p>
        </p:txBody>
      </p:sp>
    </p:spTree>
    <p:extLst>
      <p:ext uri="{BB962C8B-B14F-4D97-AF65-F5344CB8AC3E}">
        <p14:creationId xmlns:p14="http://schemas.microsoft.com/office/powerpoint/2010/main" val="3249472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A6EF5A53-0A64-4CA5-B9C7-1CB97CB5C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34ABFBEA-4EB0-4D02-A2C0-1733CD3D6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19E083F6-57F4-487B-A766-EA0462B1E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id="{665A5CBD-5BDA-4345-915C-718F0E5859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A4A753-1ECA-4FD9-9F8A-05C6558D9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3999"/>
            <a:ext cx="3810000" cy="228599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Peter’s heart…..Judas’ heart…..</a:t>
            </a:r>
          </a:p>
        </p:txBody>
      </p:sp>
      <p:pic>
        <p:nvPicPr>
          <p:cNvPr id="1026" name="Picture 2" descr="Saint Peter The Fisherman Catholic Church ~ Lake Harmony, PA">
            <a:extLst>
              <a:ext uri="{FF2B5EF4-FFF2-40B4-BE49-F238E27FC236}">
                <a16:creationId xmlns:a16="http://schemas.microsoft.com/office/drawing/2014/main" id="{502F2424-9A2B-47A3-8ACD-9F189534F21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4" r="12862" b="-2"/>
          <a:stretch/>
        </p:blipFill>
        <p:spPr bwMode="auto">
          <a:xfrm>
            <a:off x="5045804" y="10"/>
            <a:ext cx="3336197" cy="4765286"/>
          </a:xfrm>
          <a:custGeom>
            <a:avLst/>
            <a:gdLst/>
            <a:ahLst/>
            <a:cxnLst/>
            <a:rect l="l" t="t" r="r" b="b"/>
            <a:pathLst>
              <a:path w="3336197" h="4765296">
                <a:moveTo>
                  <a:pt x="158486" y="0"/>
                </a:moveTo>
                <a:lnTo>
                  <a:pt x="3090935" y="0"/>
                </a:lnTo>
                <a:lnTo>
                  <a:pt x="3113368" y="35957"/>
                </a:lnTo>
                <a:cubicBezTo>
                  <a:pt x="3380853" y="491103"/>
                  <a:pt x="3275553" y="729635"/>
                  <a:pt x="3269988" y="1149992"/>
                </a:cubicBezTo>
                <a:cubicBezTo>
                  <a:pt x="3262592" y="1714385"/>
                  <a:pt x="3344943" y="2359152"/>
                  <a:pt x="3335431" y="2924995"/>
                </a:cubicBezTo>
                <a:cubicBezTo>
                  <a:pt x="3324549" y="3573269"/>
                  <a:pt x="3244318" y="4173943"/>
                  <a:pt x="3025033" y="4490670"/>
                </a:cubicBezTo>
                <a:cubicBezTo>
                  <a:pt x="2932830" y="4624027"/>
                  <a:pt x="2821677" y="4701242"/>
                  <a:pt x="2697860" y="4738158"/>
                </a:cubicBezTo>
                <a:cubicBezTo>
                  <a:pt x="2491500" y="4799684"/>
                  <a:pt x="2249964" y="4749274"/>
                  <a:pt x="2002356" y="4660273"/>
                </a:cubicBezTo>
                <a:cubicBezTo>
                  <a:pt x="1878325" y="4615558"/>
                  <a:pt x="1752750" y="4561255"/>
                  <a:pt x="1629127" y="4507019"/>
                </a:cubicBezTo>
                <a:cubicBezTo>
                  <a:pt x="1373564" y="4393418"/>
                  <a:pt x="1112925" y="4276178"/>
                  <a:pt x="847235" y="4007922"/>
                </a:cubicBezTo>
                <a:cubicBezTo>
                  <a:pt x="581440" y="3739696"/>
                  <a:pt x="304859" y="3291399"/>
                  <a:pt x="149399" y="2753289"/>
                </a:cubicBezTo>
                <a:cubicBezTo>
                  <a:pt x="-37894" y="2104872"/>
                  <a:pt x="-9803" y="1497874"/>
                  <a:pt x="26334" y="958725"/>
                </a:cubicBezTo>
                <a:cubicBezTo>
                  <a:pt x="48903" y="622864"/>
                  <a:pt x="74033" y="276721"/>
                  <a:pt x="150401" y="2253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Judas Iscariot - Biblical Figure - Biography">
            <a:extLst>
              <a:ext uri="{FF2B5EF4-FFF2-40B4-BE49-F238E27FC236}">
                <a16:creationId xmlns:a16="http://schemas.microsoft.com/office/drawing/2014/main" id="{2AA210B4-CB6A-4FB0-B6F6-7A518A3FEF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5" r="17046"/>
          <a:stretch/>
        </p:blipFill>
        <p:spPr bwMode="auto">
          <a:xfrm>
            <a:off x="8273065" y="2286000"/>
            <a:ext cx="3456365" cy="4572000"/>
          </a:xfrm>
          <a:custGeom>
            <a:avLst/>
            <a:gdLst/>
            <a:ahLst/>
            <a:cxnLst/>
            <a:rect l="l" t="t" r="r" b="b"/>
            <a:pathLst>
              <a:path w="3456365" h="4572000">
                <a:moveTo>
                  <a:pt x="1712868" y="1687"/>
                </a:moveTo>
                <a:cubicBezTo>
                  <a:pt x="2037533" y="-20794"/>
                  <a:pt x="2359803" y="181537"/>
                  <a:pt x="2665432" y="604720"/>
                </a:cubicBezTo>
                <a:cubicBezTo>
                  <a:pt x="2921509" y="959259"/>
                  <a:pt x="3442667" y="1150697"/>
                  <a:pt x="3456010" y="2313061"/>
                </a:cubicBezTo>
                <a:cubicBezTo>
                  <a:pt x="3471602" y="3683857"/>
                  <a:pt x="2971342" y="4092628"/>
                  <a:pt x="2643570" y="4299841"/>
                </a:cubicBezTo>
                <a:cubicBezTo>
                  <a:pt x="2568117" y="4347497"/>
                  <a:pt x="2470294" y="4420930"/>
                  <a:pt x="2356864" y="4505750"/>
                </a:cubicBezTo>
                <a:lnTo>
                  <a:pt x="2267355" y="4572000"/>
                </a:lnTo>
                <a:lnTo>
                  <a:pt x="205139" y="4572000"/>
                </a:lnTo>
                <a:lnTo>
                  <a:pt x="193970" y="4544857"/>
                </a:lnTo>
                <a:cubicBezTo>
                  <a:pt x="73141" y="4207116"/>
                  <a:pt x="877" y="3716942"/>
                  <a:pt x="3" y="3025776"/>
                </a:cubicBezTo>
                <a:cubicBezTo>
                  <a:pt x="-1765" y="1662263"/>
                  <a:pt x="804727" y="580843"/>
                  <a:pt x="1128964" y="285799"/>
                </a:cubicBezTo>
                <a:cubicBezTo>
                  <a:pt x="1322409" y="109597"/>
                  <a:pt x="1518072" y="15177"/>
                  <a:pt x="1712868" y="1687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2DF2BFFF-ADAB-4E4F-9F4B-651D0710F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7257" y="-2635"/>
            <a:ext cx="3926694" cy="4767930"/>
          </a:xfrm>
          <a:custGeom>
            <a:avLst/>
            <a:gdLst>
              <a:gd name="connsiteX0" fmla="*/ 158486 w 3336197"/>
              <a:gd name="connsiteY0" fmla="*/ 0 h 4765296"/>
              <a:gd name="connsiteX1" fmla="*/ 3090935 w 3336197"/>
              <a:gd name="connsiteY1" fmla="*/ 0 h 4765296"/>
              <a:gd name="connsiteX2" fmla="*/ 3113368 w 3336197"/>
              <a:gd name="connsiteY2" fmla="*/ 35957 h 4765296"/>
              <a:gd name="connsiteX3" fmla="*/ 3269988 w 3336197"/>
              <a:gd name="connsiteY3" fmla="*/ 1149992 h 4765296"/>
              <a:gd name="connsiteX4" fmla="*/ 3335431 w 3336197"/>
              <a:gd name="connsiteY4" fmla="*/ 2924995 h 4765296"/>
              <a:gd name="connsiteX5" fmla="*/ 3025033 w 3336197"/>
              <a:gd name="connsiteY5" fmla="*/ 4490670 h 4765296"/>
              <a:gd name="connsiteX6" fmla="*/ 2697860 w 3336197"/>
              <a:gd name="connsiteY6" fmla="*/ 4738158 h 4765296"/>
              <a:gd name="connsiteX7" fmla="*/ 2002356 w 3336197"/>
              <a:gd name="connsiteY7" fmla="*/ 4660273 h 4765296"/>
              <a:gd name="connsiteX8" fmla="*/ 1629127 w 3336197"/>
              <a:gd name="connsiteY8" fmla="*/ 4507019 h 4765296"/>
              <a:gd name="connsiteX9" fmla="*/ 847235 w 3336197"/>
              <a:gd name="connsiteY9" fmla="*/ 4007922 h 4765296"/>
              <a:gd name="connsiteX10" fmla="*/ 149399 w 3336197"/>
              <a:gd name="connsiteY10" fmla="*/ 2753289 h 4765296"/>
              <a:gd name="connsiteX11" fmla="*/ 26334 w 3336197"/>
              <a:gd name="connsiteY11" fmla="*/ 958725 h 4765296"/>
              <a:gd name="connsiteX12" fmla="*/ 150401 w 3336197"/>
              <a:gd name="connsiteY12" fmla="*/ 22534 h 4765296"/>
              <a:gd name="connsiteX0" fmla="*/ 3090935 w 3336197"/>
              <a:gd name="connsiteY0" fmla="*/ 0 h 4765296"/>
              <a:gd name="connsiteX1" fmla="*/ 3113368 w 3336197"/>
              <a:gd name="connsiteY1" fmla="*/ 35957 h 4765296"/>
              <a:gd name="connsiteX2" fmla="*/ 3269988 w 3336197"/>
              <a:gd name="connsiteY2" fmla="*/ 1149992 h 4765296"/>
              <a:gd name="connsiteX3" fmla="*/ 3335431 w 3336197"/>
              <a:gd name="connsiteY3" fmla="*/ 2924995 h 4765296"/>
              <a:gd name="connsiteX4" fmla="*/ 3025033 w 3336197"/>
              <a:gd name="connsiteY4" fmla="*/ 4490670 h 4765296"/>
              <a:gd name="connsiteX5" fmla="*/ 2697860 w 3336197"/>
              <a:gd name="connsiteY5" fmla="*/ 4738158 h 4765296"/>
              <a:gd name="connsiteX6" fmla="*/ 2002356 w 3336197"/>
              <a:gd name="connsiteY6" fmla="*/ 4660273 h 4765296"/>
              <a:gd name="connsiteX7" fmla="*/ 1629127 w 3336197"/>
              <a:gd name="connsiteY7" fmla="*/ 4507019 h 4765296"/>
              <a:gd name="connsiteX8" fmla="*/ 847235 w 3336197"/>
              <a:gd name="connsiteY8" fmla="*/ 4007922 h 4765296"/>
              <a:gd name="connsiteX9" fmla="*/ 149399 w 3336197"/>
              <a:gd name="connsiteY9" fmla="*/ 2753289 h 4765296"/>
              <a:gd name="connsiteX10" fmla="*/ 26334 w 3336197"/>
              <a:gd name="connsiteY10" fmla="*/ 958725 h 4765296"/>
              <a:gd name="connsiteX11" fmla="*/ 150401 w 3336197"/>
              <a:gd name="connsiteY11" fmla="*/ 22534 h 4765296"/>
              <a:gd name="connsiteX12" fmla="*/ 236175 w 3336197"/>
              <a:gd name="connsiteY12" fmla="*/ 91440 h 4765296"/>
              <a:gd name="connsiteX0" fmla="*/ 3090935 w 3336197"/>
              <a:gd name="connsiteY0" fmla="*/ 0 h 4765296"/>
              <a:gd name="connsiteX1" fmla="*/ 3113368 w 3336197"/>
              <a:gd name="connsiteY1" fmla="*/ 35957 h 4765296"/>
              <a:gd name="connsiteX2" fmla="*/ 3269988 w 3336197"/>
              <a:gd name="connsiteY2" fmla="*/ 1149992 h 4765296"/>
              <a:gd name="connsiteX3" fmla="*/ 3335431 w 3336197"/>
              <a:gd name="connsiteY3" fmla="*/ 2924995 h 4765296"/>
              <a:gd name="connsiteX4" fmla="*/ 3025033 w 3336197"/>
              <a:gd name="connsiteY4" fmla="*/ 4490670 h 4765296"/>
              <a:gd name="connsiteX5" fmla="*/ 2697860 w 3336197"/>
              <a:gd name="connsiteY5" fmla="*/ 4738158 h 4765296"/>
              <a:gd name="connsiteX6" fmla="*/ 2002356 w 3336197"/>
              <a:gd name="connsiteY6" fmla="*/ 4660273 h 4765296"/>
              <a:gd name="connsiteX7" fmla="*/ 1629127 w 3336197"/>
              <a:gd name="connsiteY7" fmla="*/ 4507019 h 4765296"/>
              <a:gd name="connsiteX8" fmla="*/ 847235 w 3336197"/>
              <a:gd name="connsiteY8" fmla="*/ 4007922 h 4765296"/>
              <a:gd name="connsiteX9" fmla="*/ 149399 w 3336197"/>
              <a:gd name="connsiteY9" fmla="*/ 2753289 h 4765296"/>
              <a:gd name="connsiteX10" fmla="*/ 26334 w 3336197"/>
              <a:gd name="connsiteY10" fmla="*/ 958725 h 4765296"/>
              <a:gd name="connsiteX11" fmla="*/ 150401 w 3336197"/>
              <a:gd name="connsiteY11" fmla="*/ 22534 h 4765296"/>
              <a:gd name="connsiteX0" fmla="*/ 3090935 w 3336197"/>
              <a:gd name="connsiteY0" fmla="*/ 2633 h 4767929"/>
              <a:gd name="connsiteX1" fmla="*/ 3113368 w 3336197"/>
              <a:gd name="connsiteY1" fmla="*/ 38590 h 4767929"/>
              <a:gd name="connsiteX2" fmla="*/ 3269988 w 3336197"/>
              <a:gd name="connsiteY2" fmla="*/ 1152625 h 4767929"/>
              <a:gd name="connsiteX3" fmla="*/ 3335431 w 3336197"/>
              <a:gd name="connsiteY3" fmla="*/ 2927628 h 4767929"/>
              <a:gd name="connsiteX4" fmla="*/ 3025033 w 3336197"/>
              <a:gd name="connsiteY4" fmla="*/ 4493303 h 4767929"/>
              <a:gd name="connsiteX5" fmla="*/ 2697860 w 3336197"/>
              <a:gd name="connsiteY5" fmla="*/ 4740791 h 4767929"/>
              <a:gd name="connsiteX6" fmla="*/ 2002356 w 3336197"/>
              <a:gd name="connsiteY6" fmla="*/ 4662906 h 4767929"/>
              <a:gd name="connsiteX7" fmla="*/ 1629127 w 3336197"/>
              <a:gd name="connsiteY7" fmla="*/ 4509652 h 4767929"/>
              <a:gd name="connsiteX8" fmla="*/ 847235 w 3336197"/>
              <a:gd name="connsiteY8" fmla="*/ 4010555 h 4767929"/>
              <a:gd name="connsiteX9" fmla="*/ 149399 w 3336197"/>
              <a:gd name="connsiteY9" fmla="*/ 2755922 h 4767929"/>
              <a:gd name="connsiteX10" fmla="*/ 26334 w 3336197"/>
              <a:gd name="connsiteY10" fmla="*/ 961358 h 4767929"/>
              <a:gd name="connsiteX11" fmla="*/ 178911 w 3336197"/>
              <a:gd name="connsiteY11" fmla="*/ 0 h 4767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36197" h="4767929">
                <a:moveTo>
                  <a:pt x="3090935" y="2633"/>
                </a:moveTo>
                <a:lnTo>
                  <a:pt x="3113368" y="38590"/>
                </a:lnTo>
                <a:cubicBezTo>
                  <a:pt x="3380853" y="493736"/>
                  <a:pt x="3275553" y="732268"/>
                  <a:pt x="3269988" y="1152625"/>
                </a:cubicBezTo>
                <a:cubicBezTo>
                  <a:pt x="3262592" y="1717018"/>
                  <a:pt x="3344943" y="2361785"/>
                  <a:pt x="3335431" y="2927628"/>
                </a:cubicBezTo>
                <a:cubicBezTo>
                  <a:pt x="3324549" y="3575902"/>
                  <a:pt x="3244318" y="4176576"/>
                  <a:pt x="3025033" y="4493303"/>
                </a:cubicBezTo>
                <a:cubicBezTo>
                  <a:pt x="2932830" y="4626660"/>
                  <a:pt x="2821677" y="4703875"/>
                  <a:pt x="2697860" y="4740791"/>
                </a:cubicBezTo>
                <a:cubicBezTo>
                  <a:pt x="2491500" y="4802317"/>
                  <a:pt x="2249964" y="4751907"/>
                  <a:pt x="2002356" y="4662906"/>
                </a:cubicBezTo>
                <a:cubicBezTo>
                  <a:pt x="1878325" y="4618191"/>
                  <a:pt x="1752750" y="4563888"/>
                  <a:pt x="1629127" y="4509652"/>
                </a:cubicBezTo>
                <a:cubicBezTo>
                  <a:pt x="1373564" y="4396051"/>
                  <a:pt x="1112925" y="4278811"/>
                  <a:pt x="847235" y="4010555"/>
                </a:cubicBezTo>
                <a:cubicBezTo>
                  <a:pt x="581440" y="3742329"/>
                  <a:pt x="304859" y="3294032"/>
                  <a:pt x="149399" y="2755922"/>
                </a:cubicBezTo>
                <a:cubicBezTo>
                  <a:pt x="-37894" y="2107505"/>
                  <a:pt x="-9803" y="1500507"/>
                  <a:pt x="26334" y="961358"/>
                </a:cubicBezTo>
                <a:cubicBezTo>
                  <a:pt x="48903" y="625497"/>
                  <a:pt x="102543" y="254187"/>
                  <a:pt x="178911" y="0"/>
                </a:cubicBez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15505832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87A0FBA-CC04-4256-A8EB-BB3C543E9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3E9B86C0-FDA1-4FEB-807F-B6CA59CE89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17019" y="0"/>
            <a:ext cx="5578823" cy="6028256"/>
          </a:xfrm>
          <a:custGeom>
            <a:avLst/>
            <a:gdLst>
              <a:gd name="connsiteX0" fmla="*/ 0 w 5578823"/>
              <a:gd name="connsiteY0" fmla="*/ 0 h 6028256"/>
              <a:gd name="connsiteX1" fmla="*/ 3897606 w 5578823"/>
              <a:gd name="connsiteY1" fmla="*/ 0 h 6028256"/>
              <a:gd name="connsiteX2" fmla="*/ 4274232 w 5578823"/>
              <a:gd name="connsiteY2" fmla="*/ 360545 h 6028256"/>
              <a:gd name="connsiteX3" fmla="*/ 4673934 w 5578823"/>
              <a:gd name="connsiteY3" fmla="*/ 738354 h 6028256"/>
              <a:gd name="connsiteX4" fmla="*/ 5421862 w 5578823"/>
              <a:gd name="connsiteY4" fmla="*/ 1773839 h 6028256"/>
              <a:gd name="connsiteX5" fmla="*/ 5469198 w 5578823"/>
              <a:gd name="connsiteY5" fmla="*/ 3329255 h 6028256"/>
              <a:gd name="connsiteX6" fmla="*/ 4741546 w 5578823"/>
              <a:gd name="connsiteY6" fmla="*/ 4877588 h 6028256"/>
              <a:gd name="connsiteX7" fmla="*/ 1325600 w 5578823"/>
              <a:gd name="connsiteY7" fmla="*/ 5980388 h 6028256"/>
              <a:gd name="connsiteX8" fmla="*/ 137593 w 5578823"/>
              <a:gd name="connsiteY8" fmla="*/ 5804042 h 6028256"/>
              <a:gd name="connsiteX9" fmla="*/ 0 w 5578823"/>
              <a:gd name="connsiteY9" fmla="*/ 5760161 h 6028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578823" h="6028256">
                <a:moveTo>
                  <a:pt x="0" y="0"/>
                </a:moveTo>
                <a:lnTo>
                  <a:pt x="3897606" y="0"/>
                </a:lnTo>
                <a:lnTo>
                  <a:pt x="4274232" y="360545"/>
                </a:lnTo>
                <a:cubicBezTo>
                  <a:pt x="4408856" y="488910"/>
                  <a:pt x="4542134" y="615181"/>
                  <a:pt x="4673934" y="738354"/>
                </a:cubicBezTo>
                <a:cubicBezTo>
                  <a:pt x="5042663" y="1082881"/>
                  <a:pt x="5282330" y="1428108"/>
                  <a:pt x="5421862" y="1773839"/>
                </a:cubicBezTo>
                <a:cubicBezTo>
                  <a:pt x="5631101" y="2292214"/>
                  <a:pt x="5614731" y="2811325"/>
                  <a:pt x="5469198" y="3329255"/>
                </a:cubicBezTo>
                <a:cubicBezTo>
                  <a:pt x="5323662" y="3847185"/>
                  <a:pt x="5048962" y="4363935"/>
                  <a:pt x="4741546" y="4877588"/>
                </a:cubicBezTo>
                <a:cubicBezTo>
                  <a:pt x="4027238" y="6071494"/>
                  <a:pt x="2764972" y="6102970"/>
                  <a:pt x="1325600" y="5980388"/>
                </a:cubicBezTo>
                <a:cubicBezTo>
                  <a:pt x="903947" y="5944442"/>
                  <a:pt x="499735" y="5907589"/>
                  <a:pt x="137593" y="5804042"/>
                </a:cubicBezTo>
                <a:lnTo>
                  <a:pt x="0" y="576016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3362A0EA-3E81-4464-94B8-70BE5870ED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87883" y="0"/>
            <a:ext cx="5704117" cy="6096000"/>
          </a:xfrm>
          <a:custGeom>
            <a:avLst/>
            <a:gdLst>
              <a:gd name="connsiteX0" fmla="*/ 0 w 5704117"/>
              <a:gd name="connsiteY0" fmla="*/ 0 h 6096000"/>
              <a:gd name="connsiteX1" fmla="*/ 4562795 w 5704117"/>
              <a:gd name="connsiteY1" fmla="*/ 0 h 6096000"/>
              <a:gd name="connsiteX2" fmla="*/ 4721192 w 5704117"/>
              <a:gd name="connsiteY2" fmla="*/ 133595 h 6096000"/>
              <a:gd name="connsiteX3" fmla="*/ 5467522 w 5704117"/>
              <a:gd name="connsiteY3" fmla="*/ 1054328 h 6096000"/>
              <a:gd name="connsiteX4" fmla="*/ 5538873 w 5704117"/>
              <a:gd name="connsiteY4" fmla="*/ 2897564 h 6096000"/>
              <a:gd name="connsiteX5" fmla="*/ 4442050 w 5704117"/>
              <a:gd name="connsiteY5" fmla="*/ 4732407 h 6096000"/>
              <a:gd name="connsiteX6" fmla="*/ 93046 w 5704117"/>
              <a:gd name="connsiteY6" fmla="*/ 6082857 h 6096000"/>
              <a:gd name="connsiteX7" fmla="*/ 0 w 5704117"/>
              <a:gd name="connsiteY7" fmla="*/ 607845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  <a:gd name="connsiteX7" fmla="*/ 91440 w 5704117"/>
              <a:gd name="connsiteY7" fmla="*/ 9144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04117" h="6096000">
                <a:moveTo>
                  <a:pt x="4562795" y="0"/>
                </a:moveTo>
                <a:lnTo>
                  <a:pt x="4721192" y="133595"/>
                </a:lnTo>
                <a:cubicBezTo>
                  <a:pt x="5067135" y="440105"/>
                  <a:pt x="5309779" y="747048"/>
                  <a:pt x="5467522" y="1054328"/>
                </a:cubicBezTo>
                <a:cubicBezTo>
                  <a:pt x="5782917" y="1668625"/>
                  <a:pt x="5758242" y="2283795"/>
                  <a:pt x="5538873" y="2897564"/>
                </a:cubicBezTo>
                <a:cubicBezTo>
                  <a:pt x="5319500" y="3511334"/>
                  <a:pt x="4905433" y="4123706"/>
                  <a:pt x="4442050" y="4732407"/>
                </a:cubicBezTo>
                <a:cubicBezTo>
                  <a:pt x="3499930" y="5970384"/>
                  <a:pt x="1925433" y="6153690"/>
                  <a:pt x="93046" y="6082857"/>
                </a:cubicBezTo>
                <a:lnTo>
                  <a:pt x="0" y="607845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352098-8674-41E0-A8E3-1C464F752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86000"/>
            <a:ext cx="5334000" cy="3810001"/>
          </a:xfrm>
        </p:spPr>
        <p:txBody>
          <a:bodyPr>
            <a:normAutofit/>
          </a:bodyPr>
          <a:lstStyle/>
          <a:p>
            <a:r>
              <a:rPr lang="fr-FR" sz="2400"/>
              <a:t>“Seigneur, tu gardes mon ame, O Dieu, tu connais mon Coeur, Conduis moi sur le chemin D’eternite”…</a:t>
            </a:r>
            <a:endParaRPr lang="en-US" sz="24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AE3144-0F61-4F8A-B7E4-E1717AE3A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5334000" cy="1524000"/>
          </a:xfrm>
        </p:spPr>
        <p:txBody>
          <a:bodyPr>
            <a:normAutofit/>
          </a:bodyPr>
          <a:lstStyle/>
          <a:p>
            <a:r>
              <a:rPr lang="en-US" sz="3200"/>
              <a:t>Taize chant…</a:t>
            </a:r>
          </a:p>
        </p:txBody>
      </p:sp>
    </p:spTree>
    <p:extLst>
      <p:ext uri="{BB962C8B-B14F-4D97-AF65-F5344CB8AC3E}">
        <p14:creationId xmlns:p14="http://schemas.microsoft.com/office/powerpoint/2010/main" val="2495924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987A0FBA-CC04-4256-A8EB-BB3C543E9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E9B86C0-FDA1-4FEB-807F-B6CA59CE89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17019" y="0"/>
            <a:ext cx="5578823" cy="6028256"/>
          </a:xfrm>
          <a:custGeom>
            <a:avLst/>
            <a:gdLst>
              <a:gd name="connsiteX0" fmla="*/ 0 w 5578823"/>
              <a:gd name="connsiteY0" fmla="*/ 0 h 6028256"/>
              <a:gd name="connsiteX1" fmla="*/ 3897606 w 5578823"/>
              <a:gd name="connsiteY1" fmla="*/ 0 h 6028256"/>
              <a:gd name="connsiteX2" fmla="*/ 4274232 w 5578823"/>
              <a:gd name="connsiteY2" fmla="*/ 360545 h 6028256"/>
              <a:gd name="connsiteX3" fmla="*/ 4673934 w 5578823"/>
              <a:gd name="connsiteY3" fmla="*/ 738354 h 6028256"/>
              <a:gd name="connsiteX4" fmla="*/ 5421862 w 5578823"/>
              <a:gd name="connsiteY4" fmla="*/ 1773839 h 6028256"/>
              <a:gd name="connsiteX5" fmla="*/ 5469198 w 5578823"/>
              <a:gd name="connsiteY5" fmla="*/ 3329255 h 6028256"/>
              <a:gd name="connsiteX6" fmla="*/ 4741546 w 5578823"/>
              <a:gd name="connsiteY6" fmla="*/ 4877588 h 6028256"/>
              <a:gd name="connsiteX7" fmla="*/ 1325600 w 5578823"/>
              <a:gd name="connsiteY7" fmla="*/ 5980388 h 6028256"/>
              <a:gd name="connsiteX8" fmla="*/ 137593 w 5578823"/>
              <a:gd name="connsiteY8" fmla="*/ 5804042 h 6028256"/>
              <a:gd name="connsiteX9" fmla="*/ 0 w 5578823"/>
              <a:gd name="connsiteY9" fmla="*/ 5760161 h 6028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578823" h="6028256">
                <a:moveTo>
                  <a:pt x="0" y="0"/>
                </a:moveTo>
                <a:lnTo>
                  <a:pt x="3897606" y="0"/>
                </a:lnTo>
                <a:lnTo>
                  <a:pt x="4274232" y="360545"/>
                </a:lnTo>
                <a:cubicBezTo>
                  <a:pt x="4408856" y="488910"/>
                  <a:pt x="4542134" y="615181"/>
                  <a:pt x="4673934" y="738354"/>
                </a:cubicBezTo>
                <a:cubicBezTo>
                  <a:pt x="5042663" y="1082881"/>
                  <a:pt x="5282330" y="1428108"/>
                  <a:pt x="5421862" y="1773839"/>
                </a:cubicBezTo>
                <a:cubicBezTo>
                  <a:pt x="5631101" y="2292214"/>
                  <a:pt x="5614731" y="2811325"/>
                  <a:pt x="5469198" y="3329255"/>
                </a:cubicBezTo>
                <a:cubicBezTo>
                  <a:pt x="5323662" y="3847185"/>
                  <a:pt x="5048962" y="4363935"/>
                  <a:pt x="4741546" y="4877588"/>
                </a:cubicBezTo>
                <a:cubicBezTo>
                  <a:pt x="4027238" y="6071494"/>
                  <a:pt x="2764972" y="6102970"/>
                  <a:pt x="1325600" y="5980388"/>
                </a:cubicBezTo>
                <a:cubicBezTo>
                  <a:pt x="903947" y="5944442"/>
                  <a:pt x="499735" y="5907589"/>
                  <a:pt x="137593" y="5804042"/>
                </a:cubicBezTo>
                <a:lnTo>
                  <a:pt x="0" y="576016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362A0EA-3E81-4464-94B8-70BE5870ED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87883" y="0"/>
            <a:ext cx="5704117" cy="6096000"/>
          </a:xfrm>
          <a:custGeom>
            <a:avLst/>
            <a:gdLst>
              <a:gd name="connsiteX0" fmla="*/ 0 w 5704117"/>
              <a:gd name="connsiteY0" fmla="*/ 0 h 6096000"/>
              <a:gd name="connsiteX1" fmla="*/ 4562795 w 5704117"/>
              <a:gd name="connsiteY1" fmla="*/ 0 h 6096000"/>
              <a:gd name="connsiteX2" fmla="*/ 4721192 w 5704117"/>
              <a:gd name="connsiteY2" fmla="*/ 133595 h 6096000"/>
              <a:gd name="connsiteX3" fmla="*/ 5467522 w 5704117"/>
              <a:gd name="connsiteY3" fmla="*/ 1054328 h 6096000"/>
              <a:gd name="connsiteX4" fmla="*/ 5538873 w 5704117"/>
              <a:gd name="connsiteY4" fmla="*/ 2897564 h 6096000"/>
              <a:gd name="connsiteX5" fmla="*/ 4442050 w 5704117"/>
              <a:gd name="connsiteY5" fmla="*/ 4732407 h 6096000"/>
              <a:gd name="connsiteX6" fmla="*/ 93046 w 5704117"/>
              <a:gd name="connsiteY6" fmla="*/ 6082857 h 6096000"/>
              <a:gd name="connsiteX7" fmla="*/ 0 w 5704117"/>
              <a:gd name="connsiteY7" fmla="*/ 607845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  <a:gd name="connsiteX7" fmla="*/ 91440 w 5704117"/>
              <a:gd name="connsiteY7" fmla="*/ 9144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04117" h="6096000">
                <a:moveTo>
                  <a:pt x="4562795" y="0"/>
                </a:moveTo>
                <a:lnTo>
                  <a:pt x="4721192" y="133595"/>
                </a:lnTo>
                <a:cubicBezTo>
                  <a:pt x="5067135" y="440105"/>
                  <a:pt x="5309779" y="747048"/>
                  <a:pt x="5467522" y="1054328"/>
                </a:cubicBezTo>
                <a:cubicBezTo>
                  <a:pt x="5782917" y="1668625"/>
                  <a:pt x="5758242" y="2283795"/>
                  <a:pt x="5538873" y="2897564"/>
                </a:cubicBezTo>
                <a:cubicBezTo>
                  <a:pt x="5319500" y="3511334"/>
                  <a:pt x="4905433" y="4123706"/>
                  <a:pt x="4442050" y="4732407"/>
                </a:cubicBezTo>
                <a:cubicBezTo>
                  <a:pt x="3499930" y="5970384"/>
                  <a:pt x="1925433" y="6153690"/>
                  <a:pt x="93046" y="6082857"/>
                </a:cubicBezTo>
                <a:lnTo>
                  <a:pt x="0" y="607845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731485-5A53-48F5-BC1D-3DE539598B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86000"/>
            <a:ext cx="5334000" cy="3810001"/>
          </a:xfrm>
        </p:spPr>
        <p:txBody>
          <a:bodyPr>
            <a:normAutofit/>
          </a:bodyPr>
          <a:lstStyle/>
          <a:p>
            <a:r>
              <a:rPr lang="en-US" sz="2400"/>
              <a:t>Fact is, God knows the hearts of ALL of us…can we assume people are doing the best they can?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EB24BD-5F74-4F50-B69F-FA6146EAC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5334000" cy="1524000"/>
          </a:xfrm>
        </p:spPr>
        <p:txBody>
          <a:bodyPr>
            <a:normAutofit/>
          </a:bodyPr>
          <a:lstStyle/>
          <a:p>
            <a:r>
              <a:rPr lang="en-US" sz="3200"/>
              <a:t>CHALLENGE</a:t>
            </a:r>
          </a:p>
        </p:txBody>
      </p:sp>
    </p:spTree>
    <p:extLst>
      <p:ext uri="{BB962C8B-B14F-4D97-AF65-F5344CB8AC3E}">
        <p14:creationId xmlns:p14="http://schemas.microsoft.com/office/powerpoint/2010/main" val="48339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1AC47-1AE3-4D47-BE7B-28CE51A07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Sunday’s Gospel: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10E9A3-A3BF-432B-A240-1A8080FC97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the world…….but not OF the world???????</a:t>
            </a:r>
          </a:p>
        </p:txBody>
      </p:sp>
    </p:spTree>
    <p:extLst>
      <p:ext uri="{BB962C8B-B14F-4D97-AF65-F5344CB8AC3E}">
        <p14:creationId xmlns:p14="http://schemas.microsoft.com/office/powerpoint/2010/main" val="32581887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A6EF5A53-0A64-4CA5-B9C7-1CB97CB5C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34ABFBEA-4EB0-4D02-A2C0-1733CD3D6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19E083F6-57F4-487B-A766-EA0462B1E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987A0FBA-CC04-4256-A8EB-BB3C543E9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Plants, Animals, Humans: We Are All of One Original Genome - Big Think">
            <a:extLst>
              <a:ext uri="{FF2B5EF4-FFF2-40B4-BE49-F238E27FC236}">
                <a16:creationId xmlns:a16="http://schemas.microsoft.com/office/drawing/2014/main" id="{92569F98-EB5C-433B-BE55-C9AC106B974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9"/>
          <a:stretch/>
        </p:blipFill>
        <p:spPr bwMode="auto">
          <a:xfrm>
            <a:off x="20" y="10"/>
            <a:ext cx="1220722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15A93C08-5026-4474-A6D5-87A03C1357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78823" cy="6028256"/>
          </a:xfrm>
          <a:custGeom>
            <a:avLst/>
            <a:gdLst>
              <a:gd name="connsiteX0" fmla="*/ 0 w 5578823"/>
              <a:gd name="connsiteY0" fmla="*/ 0 h 6028256"/>
              <a:gd name="connsiteX1" fmla="*/ 3897606 w 5578823"/>
              <a:gd name="connsiteY1" fmla="*/ 0 h 6028256"/>
              <a:gd name="connsiteX2" fmla="*/ 4274232 w 5578823"/>
              <a:gd name="connsiteY2" fmla="*/ 360545 h 6028256"/>
              <a:gd name="connsiteX3" fmla="*/ 4673934 w 5578823"/>
              <a:gd name="connsiteY3" fmla="*/ 738354 h 6028256"/>
              <a:gd name="connsiteX4" fmla="*/ 5421862 w 5578823"/>
              <a:gd name="connsiteY4" fmla="*/ 1773839 h 6028256"/>
              <a:gd name="connsiteX5" fmla="*/ 5469198 w 5578823"/>
              <a:gd name="connsiteY5" fmla="*/ 3329255 h 6028256"/>
              <a:gd name="connsiteX6" fmla="*/ 4741546 w 5578823"/>
              <a:gd name="connsiteY6" fmla="*/ 4877588 h 6028256"/>
              <a:gd name="connsiteX7" fmla="*/ 1325600 w 5578823"/>
              <a:gd name="connsiteY7" fmla="*/ 5980388 h 6028256"/>
              <a:gd name="connsiteX8" fmla="*/ 137593 w 5578823"/>
              <a:gd name="connsiteY8" fmla="*/ 5804042 h 6028256"/>
              <a:gd name="connsiteX9" fmla="*/ 0 w 5578823"/>
              <a:gd name="connsiteY9" fmla="*/ 5760161 h 6028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578823" h="6028256">
                <a:moveTo>
                  <a:pt x="0" y="0"/>
                </a:moveTo>
                <a:lnTo>
                  <a:pt x="3897606" y="0"/>
                </a:lnTo>
                <a:lnTo>
                  <a:pt x="4274232" y="360545"/>
                </a:lnTo>
                <a:cubicBezTo>
                  <a:pt x="4408856" y="488910"/>
                  <a:pt x="4542134" y="615181"/>
                  <a:pt x="4673934" y="738354"/>
                </a:cubicBezTo>
                <a:cubicBezTo>
                  <a:pt x="5042663" y="1082881"/>
                  <a:pt x="5282330" y="1428108"/>
                  <a:pt x="5421862" y="1773839"/>
                </a:cubicBezTo>
                <a:cubicBezTo>
                  <a:pt x="5631101" y="2292214"/>
                  <a:pt x="5614731" y="2811325"/>
                  <a:pt x="5469198" y="3329255"/>
                </a:cubicBezTo>
                <a:cubicBezTo>
                  <a:pt x="5323662" y="3847185"/>
                  <a:pt x="5048962" y="4363935"/>
                  <a:pt x="4741546" y="4877588"/>
                </a:cubicBezTo>
                <a:cubicBezTo>
                  <a:pt x="4027238" y="6071494"/>
                  <a:pt x="2764972" y="6102970"/>
                  <a:pt x="1325600" y="5980388"/>
                </a:cubicBezTo>
                <a:cubicBezTo>
                  <a:pt x="903947" y="5944442"/>
                  <a:pt x="499735" y="5907589"/>
                  <a:pt x="137593" y="5804042"/>
                </a:cubicBezTo>
                <a:lnTo>
                  <a:pt x="0" y="5760161"/>
                </a:lnTo>
                <a:close/>
              </a:path>
            </a:pathLst>
          </a:cu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E633B38B-B87A-4288-A20F-0223A6C27A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704117" cy="6096000"/>
          </a:xfrm>
          <a:custGeom>
            <a:avLst/>
            <a:gdLst>
              <a:gd name="connsiteX0" fmla="*/ 0 w 5704117"/>
              <a:gd name="connsiteY0" fmla="*/ 0 h 6096000"/>
              <a:gd name="connsiteX1" fmla="*/ 4562795 w 5704117"/>
              <a:gd name="connsiteY1" fmla="*/ 0 h 6096000"/>
              <a:gd name="connsiteX2" fmla="*/ 4721192 w 5704117"/>
              <a:gd name="connsiteY2" fmla="*/ 133595 h 6096000"/>
              <a:gd name="connsiteX3" fmla="*/ 5467522 w 5704117"/>
              <a:gd name="connsiteY3" fmla="*/ 1054328 h 6096000"/>
              <a:gd name="connsiteX4" fmla="*/ 5538873 w 5704117"/>
              <a:gd name="connsiteY4" fmla="*/ 2897564 h 6096000"/>
              <a:gd name="connsiteX5" fmla="*/ 4442050 w 5704117"/>
              <a:gd name="connsiteY5" fmla="*/ 4732407 h 6096000"/>
              <a:gd name="connsiteX6" fmla="*/ 93046 w 5704117"/>
              <a:gd name="connsiteY6" fmla="*/ 6082857 h 6096000"/>
              <a:gd name="connsiteX7" fmla="*/ 0 w 5704117"/>
              <a:gd name="connsiteY7" fmla="*/ 607845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  <a:gd name="connsiteX7" fmla="*/ 91440 w 5704117"/>
              <a:gd name="connsiteY7" fmla="*/ 9144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04117" h="6096000">
                <a:moveTo>
                  <a:pt x="4562795" y="0"/>
                </a:moveTo>
                <a:lnTo>
                  <a:pt x="4721192" y="133595"/>
                </a:lnTo>
                <a:cubicBezTo>
                  <a:pt x="5067135" y="440105"/>
                  <a:pt x="5309779" y="747048"/>
                  <a:pt x="5467522" y="1054328"/>
                </a:cubicBezTo>
                <a:cubicBezTo>
                  <a:pt x="5782917" y="1668625"/>
                  <a:pt x="5758242" y="2283795"/>
                  <a:pt x="5538873" y="2897564"/>
                </a:cubicBezTo>
                <a:cubicBezTo>
                  <a:pt x="5319500" y="3511334"/>
                  <a:pt x="4905433" y="4123706"/>
                  <a:pt x="4442050" y="4732407"/>
                </a:cubicBezTo>
                <a:cubicBezTo>
                  <a:pt x="3499930" y="5970384"/>
                  <a:pt x="1925433" y="6153690"/>
                  <a:pt x="93046" y="6082857"/>
                </a:cubicBezTo>
                <a:lnTo>
                  <a:pt x="0" y="607845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863CE5-35D9-4A6E-AC4D-3438CBBB5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9" y="867878"/>
            <a:ext cx="4127635" cy="282822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COSMOS</a:t>
            </a:r>
          </a:p>
        </p:txBody>
      </p:sp>
    </p:spTree>
    <p:extLst>
      <p:ext uri="{BB962C8B-B14F-4D97-AF65-F5344CB8AC3E}">
        <p14:creationId xmlns:p14="http://schemas.microsoft.com/office/powerpoint/2010/main" val="1385410536"/>
      </p:ext>
    </p:extLst>
  </p:cSld>
  <p:clrMapOvr>
    <a:masterClrMapping/>
  </p:clrMapOvr>
</p:sld>
</file>

<file path=ppt/theme/theme1.xml><?xml version="1.0" encoding="utf-8"?>
<a:theme xmlns:a="http://schemas.openxmlformats.org/drawingml/2006/main" name="PebbleVTI">
  <a:themeElements>
    <a:clrScheme name="AnalogousFromLightSeedRightStep">
      <a:dk1>
        <a:srgbClr val="000000"/>
      </a:dk1>
      <a:lt1>
        <a:srgbClr val="FFFFFF"/>
      </a:lt1>
      <a:dk2>
        <a:srgbClr val="413024"/>
      </a:dk2>
      <a:lt2>
        <a:srgbClr val="E2E8E8"/>
      </a:lt2>
      <a:accent1>
        <a:srgbClr val="C89496"/>
      </a:accent1>
      <a:accent2>
        <a:srgbClr val="BC947D"/>
      </a:accent2>
      <a:accent3>
        <a:srgbClr val="ADA380"/>
      </a:accent3>
      <a:accent4>
        <a:srgbClr val="9DA970"/>
      </a:accent4>
      <a:accent5>
        <a:srgbClr val="90AC7F"/>
      </a:accent5>
      <a:accent6>
        <a:srgbClr val="75B178"/>
      </a:accent6>
      <a:hlink>
        <a:srgbClr val="568E8B"/>
      </a:hlink>
      <a:folHlink>
        <a:srgbClr val="7F7F7F"/>
      </a:folHlink>
    </a:clrScheme>
    <a:fontScheme name="Custom 4">
      <a:majorFont>
        <a:latin typeface="Sitka Subheading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ebbleVTI" id="{8B4DB91D-6BB4-4BA3-973A-733D3AF2680E}" vid="{9A19CF0D-2077-4BF4-BAA5-86934C336D5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1272</TotalTime>
  <Words>209</Words>
  <Application>Microsoft Macintosh PowerPoint</Application>
  <PresentationFormat>Widescreen</PresentationFormat>
  <Paragraphs>27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Avenir Next LT Pro</vt:lpstr>
      <vt:lpstr>Avenir Next LT Pro Light</vt:lpstr>
      <vt:lpstr>Century Schoolbook</vt:lpstr>
      <vt:lpstr>Sitka Subheading</vt:lpstr>
      <vt:lpstr>Times New Roman</vt:lpstr>
      <vt:lpstr>PebbleVTI</vt:lpstr>
      <vt:lpstr>Southbridge Associate Meeting</vt:lpstr>
      <vt:lpstr>News and Announcements</vt:lpstr>
      <vt:lpstr>Reflection</vt:lpstr>
      <vt:lpstr>God Knows Our Hearts</vt:lpstr>
      <vt:lpstr>Peter’s heart…..Judas’ heart…..</vt:lpstr>
      <vt:lpstr>Taize chant…</vt:lpstr>
      <vt:lpstr>CHALLENGE</vt:lpstr>
      <vt:lpstr>This Sunday’s Gospel:</vt:lpstr>
      <vt:lpstr>COSMOS</vt:lpstr>
      <vt:lpstr>God’s Way…..the world’s way……</vt:lpstr>
      <vt:lpstr>Acts 1: 15-26    John 17: 11-19</vt:lpstr>
      <vt:lpstr>Closing Song; “Chosen &amp; Beloved”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Southbridge Associate Meeting</dc:title>
  <dc:creator>Christine Milner</dc:creator>
  <cp:lastModifiedBy>J Holahan</cp:lastModifiedBy>
  <cp:revision>8</cp:revision>
  <dcterms:created xsi:type="dcterms:W3CDTF">2021-05-11T19:51:22Z</dcterms:created>
  <dcterms:modified xsi:type="dcterms:W3CDTF">2021-06-14T21:25:25Z</dcterms:modified>
</cp:coreProperties>
</file>