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70" r:id="rId3"/>
    <p:sldId id="257" r:id="rId4"/>
    <p:sldId id="258" r:id="rId5"/>
    <p:sldId id="259" r:id="rId6"/>
    <p:sldId id="260" r:id="rId7"/>
    <p:sldId id="269"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876"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2/9/2022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8688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2/9/2022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934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2/9/2022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2303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2/9/2022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7486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2/9/2022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5544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2/9/2022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6901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2/9/2022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3045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2/9/2022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224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2/9/2022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2280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2/9/2022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5236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2/9/2022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1100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2/9/2022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400404306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01" r:id="rId3"/>
    <p:sldLayoutId id="2147483702" r:id="rId4"/>
    <p:sldLayoutId id="2147483703" r:id="rId5"/>
    <p:sldLayoutId id="2147483704" r:id="rId6"/>
    <p:sldLayoutId id="2147483705" r:id="rId7"/>
    <p:sldLayoutId id="2147483709" r:id="rId8"/>
    <p:sldLayoutId id="2147483706" r:id="rId9"/>
    <p:sldLayoutId id="2147483707" r:id="rId10"/>
    <p:sldLayoutId id="2147483708"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4o45_FHcyGE?list=PLh5eNtK-82uWQy0Z_XQdFhLnHvv-8wyXN" TargetMode="External"/><Relationship Id="rId5" Type="http://schemas.openxmlformats.org/officeDocument/2006/relationships/image" Target="../media/image2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01Es7kZyT3s?feature=oembed" TargetMode="Externa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8">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8" name="Rectangle 40">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9" name="Group 42">
            <a:extLst>
              <a:ext uri="{FF2B5EF4-FFF2-40B4-BE49-F238E27FC236}">
                <a16:creationId xmlns:a16="http://schemas.microsoft.com/office/drawing/2014/main" id="{BD08D52E-56C9-4654-9764-ADE6C0F0E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44" name="Picture 43">
              <a:extLst>
                <a:ext uri="{FF2B5EF4-FFF2-40B4-BE49-F238E27FC236}">
                  <a16:creationId xmlns:a16="http://schemas.microsoft.com/office/drawing/2014/main" id="{74CC9B0D-E068-488B-A88F-E69A1B690B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45" name="Picture 44">
              <a:extLst>
                <a:ext uri="{FF2B5EF4-FFF2-40B4-BE49-F238E27FC236}">
                  <a16:creationId xmlns:a16="http://schemas.microsoft.com/office/drawing/2014/main" id="{06E2E1E2-C875-4AF6-A6C4-67E7EA048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5458ADF9-80B2-4DC3-9B42-48561F4E38E0}"/>
              </a:ext>
            </a:extLst>
          </p:cNvPr>
          <p:cNvSpPr>
            <a:spLocks noGrp="1"/>
          </p:cNvSpPr>
          <p:nvPr>
            <p:ph type="ctrTitle"/>
          </p:nvPr>
        </p:nvSpPr>
        <p:spPr>
          <a:xfrm>
            <a:off x="186193" y="270954"/>
            <a:ext cx="4800600" cy="3155419"/>
          </a:xfrm>
        </p:spPr>
        <p:txBody>
          <a:bodyPr anchor="b">
            <a:normAutofit/>
          </a:bodyPr>
          <a:lstStyle/>
          <a:p>
            <a:pPr algn="l"/>
            <a:r>
              <a:rPr lang="en-US" dirty="0"/>
              <a:t>Southbridge February Meeting</a:t>
            </a:r>
          </a:p>
        </p:txBody>
      </p:sp>
      <p:sp>
        <p:nvSpPr>
          <p:cNvPr id="3" name="Subtitle 2">
            <a:extLst>
              <a:ext uri="{FF2B5EF4-FFF2-40B4-BE49-F238E27FC236}">
                <a16:creationId xmlns:a16="http://schemas.microsoft.com/office/drawing/2014/main" id="{5B918E82-1540-42E3-BBA7-814D1D928955}"/>
              </a:ext>
            </a:extLst>
          </p:cNvPr>
          <p:cNvSpPr>
            <a:spLocks noGrp="1"/>
          </p:cNvSpPr>
          <p:nvPr>
            <p:ph type="subTitle" idx="1"/>
          </p:nvPr>
        </p:nvSpPr>
        <p:spPr>
          <a:xfrm>
            <a:off x="838200" y="4074784"/>
            <a:ext cx="4800599" cy="2054306"/>
          </a:xfrm>
        </p:spPr>
        <p:txBody>
          <a:bodyPr anchor="t">
            <a:normAutofit/>
          </a:bodyPr>
          <a:lstStyle/>
          <a:p>
            <a:pPr algn="l"/>
            <a:r>
              <a:rPr lang="en-US" sz="2200" dirty="0"/>
              <a:t>Is Our Hope In God?</a:t>
            </a:r>
          </a:p>
        </p:txBody>
      </p:sp>
      <p:pic>
        <p:nvPicPr>
          <p:cNvPr id="6" name="Picture 5">
            <a:extLst>
              <a:ext uri="{FF2B5EF4-FFF2-40B4-BE49-F238E27FC236}">
                <a16:creationId xmlns:a16="http://schemas.microsoft.com/office/drawing/2014/main" id="{A4FDDE75-B6E2-4892-A572-9A2B3942FF30}"/>
              </a:ext>
            </a:extLst>
          </p:cNvPr>
          <p:cNvPicPr>
            <a:picLocks noChangeAspect="1"/>
          </p:cNvPicPr>
          <p:nvPr/>
        </p:nvPicPr>
        <p:blipFill rotWithShape="1">
          <a:blip r:embed="rId4"/>
          <a:srcRect l="6605" r="18418" b="-1"/>
          <a:stretch/>
        </p:blipFill>
        <p:spPr>
          <a:xfrm>
            <a:off x="4659683" y="412228"/>
            <a:ext cx="5715000" cy="5716862"/>
          </a:xfrm>
          <a:prstGeom prst="rect">
            <a:avLst/>
          </a:prstGeom>
        </p:spPr>
      </p:pic>
    </p:spTree>
    <p:extLst>
      <p:ext uri="{BB962C8B-B14F-4D97-AF65-F5344CB8AC3E}">
        <p14:creationId xmlns:p14="http://schemas.microsoft.com/office/powerpoint/2010/main" val="221622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3" name="Picture 7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5" name="Rectangle 74">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Rectangle 76">
            <a:extLst>
              <a:ext uri="{FF2B5EF4-FFF2-40B4-BE49-F238E27FC236}">
                <a16:creationId xmlns:a16="http://schemas.microsoft.com/office/drawing/2014/main" id="{7DA29CF3-8B8B-4DDF-A19B-72E0059DD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0FDF9E23-BCFC-4514-BFDD-0619DA635DBB}"/>
              </a:ext>
            </a:extLst>
          </p:cNvPr>
          <p:cNvSpPr>
            <a:spLocks noGrp="1"/>
          </p:cNvSpPr>
          <p:nvPr>
            <p:ph type="title"/>
          </p:nvPr>
        </p:nvSpPr>
        <p:spPr>
          <a:xfrm>
            <a:off x="838200" y="744909"/>
            <a:ext cx="5562600" cy="2607891"/>
          </a:xfrm>
        </p:spPr>
        <p:txBody>
          <a:bodyPr vert="horz" lIns="91440" tIns="45720" rIns="91440" bIns="45720" rtlCol="0" anchor="b">
            <a:normAutofit/>
          </a:bodyPr>
          <a:lstStyle/>
          <a:p>
            <a:pPr>
              <a:lnSpc>
                <a:spcPct val="90000"/>
              </a:lnSpc>
            </a:pPr>
            <a:r>
              <a:rPr lang="en-US">
                <a:effectLst/>
              </a:rPr>
              <a:t>. As associates, it is the ONLY reason we can persist in trusting that God always provides. </a:t>
            </a:r>
            <a:endParaRPr lang="en-US"/>
          </a:p>
        </p:txBody>
      </p:sp>
      <p:grpSp>
        <p:nvGrpSpPr>
          <p:cNvPr id="79" name="Group 78">
            <a:extLst>
              <a:ext uri="{FF2B5EF4-FFF2-40B4-BE49-F238E27FC236}">
                <a16:creationId xmlns:a16="http://schemas.microsoft.com/office/drawing/2014/main" id="{2C96D671-CB09-4A40-87DE-E5042068B0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67025" y="76200"/>
            <a:ext cx="3997615" cy="6816079"/>
            <a:chOff x="8059620" y="41922"/>
            <a:chExt cx="3997615" cy="6816077"/>
          </a:xfrm>
        </p:grpSpPr>
        <p:pic>
          <p:nvPicPr>
            <p:cNvPr id="80" name="Picture 79">
              <a:extLst>
                <a:ext uri="{FF2B5EF4-FFF2-40B4-BE49-F238E27FC236}">
                  <a16:creationId xmlns:a16="http://schemas.microsoft.com/office/drawing/2014/main" id="{21A0628A-CD3B-450E-BF5A-04678A41E4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81" name="Picture 80">
              <a:extLst>
                <a:ext uri="{FF2B5EF4-FFF2-40B4-BE49-F238E27FC236}">
                  <a16:creationId xmlns:a16="http://schemas.microsoft.com/office/drawing/2014/main" id="{E96386AA-8B39-4EAE-8E84-F62C12CCE9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7170" name="Picture 2" descr="Come to God&amp;#39;s Living Waters | Glen Reformed Church">
            <a:extLst>
              <a:ext uri="{FF2B5EF4-FFF2-40B4-BE49-F238E27FC236}">
                <a16:creationId xmlns:a16="http://schemas.microsoft.com/office/drawing/2014/main" id="{F551BF25-49DB-4281-98D0-F1CCBF27CAE7}"/>
              </a:ext>
            </a:extLst>
          </p:cNvPr>
          <p:cNvPicPr>
            <a:picLocks noGrp="1" noChangeAspect="1" noChangeArrowheads="1"/>
          </p:cNvPicPr>
          <p:nvPr>
            <p:ph idx="1"/>
          </p:nvPr>
        </p:nvPicPr>
        <p:blipFill rotWithShape="1">
          <a:blip r:embed="rId4">
            <a:alphaModFix/>
            <a:extLst>
              <a:ext uri="{28A0092B-C50C-407E-A947-70E740481C1C}">
                <a14:useLocalDpi xmlns:a14="http://schemas.microsoft.com/office/drawing/2010/main" val="0"/>
              </a:ext>
            </a:extLst>
          </a:blip>
          <a:srcRect l="17127" r="26872" b="-1"/>
          <a:stretch/>
        </p:blipFill>
        <p:spPr bwMode="auto">
          <a:xfrm>
            <a:off x="6671775" y="891938"/>
            <a:ext cx="5046291" cy="5046291"/>
          </a:xfrm>
          <a:custGeom>
            <a:avLst/>
            <a:gdLst/>
            <a:ahLst/>
            <a:cxnLst/>
            <a:rect l="l" t="t" r="r" b="b"/>
            <a:pathLst>
              <a:path w="4800600" h="4800600">
                <a:moveTo>
                  <a:pt x="2400300" y="0"/>
                </a:moveTo>
                <a:cubicBezTo>
                  <a:pt x="3725949" y="0"/>
                  <a:pt x="4800600" y="1074651"/>
                  <a:pt x="4800600" y="2400300"/>
                </a:cubicBezTo>
                <a:cubicBezTo>
                  <a:pt x="4800600" y="3725949"/>
                  <a:pt x="3725949" y="4800600"/>
                  <a:pt x="2400300" y="4800600"/>
                </a:cubicBezTo>
                <a:cubicBezTo>
                  <a:pt x="1074651" y="4800600"/>
                  <a:pt x="0" y="3725949"/>
                  <a:pt x="0" y="2400300"/>
                </a:cubicBezTo>
                <a:cubicBezTo>
                  <a:pt x="0" y="1074651"/>
                  <a:pt x="1074651" y="0"/>
                  <a:pt x="240030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7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8" name="Rectangle 13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8199" name="Picture 138">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8200" name="Rectangle 140">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201" name="Rectangle 142">
            <a:extLst>
              <a:ext uri="{FF2B5EF4-FFF2-40B4-BE49-F238E27FC236}">
                <a16:creationId xmlns:a16="http://schemas.microsoft.com/office/drawing/2014/main" id="{1F491198-AF87-4E71-AAD9-AE427363C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202" name="Group 144">
            <a:extLst>
              <a:ext uri="{FF2B5EF4-FFF2-40B4-BE49-F238E27FC236}">
                <a16:creationId xmlns:a16="http://schemas.microsoft.com/office/drawing/2014/main" id="{E5BFFC63-5883-4E55-8D13-3D9E9F2959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46" name="Picture 145">
              <a:extLst>
                <a:ext uri="{FF2B5EF4-FFF2-40B4-BE49-F238E27FC236}">
                  <a16:creationId xmlns:a16="http://schemas.microsoft.com/office/drawing/2014/main" id="{91F576E5-FD10-4A43-A280-DC00D28E9E7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7" name="Picture 146">
              <a:extLst>
                <a:ext uri="{FF2B5EF4-FFF2-40B4-BE49-F238E27FC236}">
                  <a16:creationId xmlns:a16="http://schemas.microsoft.com/office/drawing/2014/main" id="{C63C8D87-1D7E-4363-9EED-B5D6504AD8F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3C3C2818-ACD0-4503-B3DE-DB876460AAF0}"/>
              </a:ext>
            </a:extLst>
          </p:cNvPr>
          <p:cNvSpPr>
            <a:spLocks noGrp="1"/>
          </p:cNvSpPr>
          <p:nvPr>
            <p:ph type="title"/>
          </p:nvPr>
        </p:nvSpPr>
        <p:spPr>
          <a:xfrm>
            <a:off x="838201" y="169452"/>
            <a:ext cx="10750570" cy="2040348"/>
          </a:xfrm>
        </p:spPr>
        <p:txBody>
          <a:bodyPr vert="horz" lIns="91440" tIns="45720" rIns="91440" bIns="45720" rtlCol="0" anchor="b">
            <a:normAutofit/>
          </a:bodyPr>
          <a:lstStyle/>
          <a:p>
            <a:r>
              <a:rPr lang="en-US" sz="4100">
                <a:effectLst/>
              </a:rPr>
              <a:t>God indeed considers us blessed if we suffer need, because then we are dependent on God’s providential care and not on our own selves. </a:t>
            </a:r>
            <a:endParaRPr lang="en-US" sz="4100"/>
          </a:p>
        </p:txBody>
      </p:sp>
      <p:pic>
        <p:nvPicPr>
          <p:cNvPr id="8196" name="Picture 4" descr="How Our Attitude About Suffering Differs From God&amp;#39;s | Grace Fox Ministries">
            <a:extLst>
              <a:ext uri="{FF2B5EF4-FFF2-40B4-BE49-F238E27FC236}">
                <a16:creationId xmlns:a16="http://schemas.microsoft.com/office/drawing/2014/main" id="{891490D2-C8AB-4F27-A2BC-9AE058E1144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335869" y="2946500"/>
            <a:ext cx="3119243" cy="325769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uffering is NOT the Teacher | Christian Theology | Impact Ministries">
            <a:extLst>
              <a:ext uri="{FF2B5EF4-FFF2-40B4-BE49-F238E27FC236}">
                <a16:creationId xmlns:a16="http://schemas.microsoft.com/office/drawing/2014/main" id="{750DB4C9-C62C-43A0-A3E2-692FCE24BF90}"/>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1385741" y="3593242"/>
            <a:ext cx="3932634" cy="213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68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41" name="Picture 14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3" name="Rectangle 142">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5" name="Rectangle 144">
            <a:extLst>
              <a:ext uri="{FF2B5EF4-FFF2-40B4-BE49-F238E27FC236}">
                <a16:creationId xmlns:a16="http://schemas.microsoft.com/office/drawing/2014/main" id="{7DA29CF3-8B8B-4DDF-A19B-72E0059DD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7" name="Rectangle 146">
            <a:extLst>
              <a:ext uri="{FF2B5EF4-FFF2-40B4-BE49-F238E27FC236}">
                <a16:creationId xmlns:a16="http://schemas.microsoft.com/office/drawing/2014/main" id="{CDC57656-A01F-4B32-B5C4-D171EDC97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9" name="Group 148">
            <a:extLst>
              <a:ext uri="{FF2B5EF4-FFF2-40B4-BE49-F238E27FC236}">
                <a16:creationId xmlns:a16="http://schemas.microsoft.com/office/drawing/2014/main" id="{BB4132BE-E3F4-4346-BBB6-0A1FB5345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955029" y="1"/>
            <a:ext cx="5236971" cy="6858000"/>
            <a:chOff x="20829" y="1"/>
            <a:chExt cx="5236971" cy="6857999"/>
          </a:xfrm>
        </p:grpSpPr>
        <p:pic>
          <p:nvPicPr>
            <p:cNvPr id="150" name="Picture 149">
              <a:extLst>
                <a:ext uri="{FF2B5EF4-FFF2-40B4-BE49-F238E27FC236}">
                  <a16:creationId xmlns:a16="http://schemas.microsoft.com/office/drawing/2014/main" id="{36502024-4953-44A4-9C54-419FB98291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1" name="Picture 150">
              <a:extLst>
                <a:ext uri="{FF2B5EF4-FFF2-40B4-BE49-F238E27FC236}">
                  <a16:creationId xmlns:a16="http://schemas.microsoft.com/office/drawing/2014/main" id="{A4EA632F-E35D-4BB9-969D-2A3C79E9A5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FD51AA79-257C-40AC-898C-C665B3A5B2EA}"/>
              </a:ext>
            </a:extLst>
          </p:cNvPr>
          <p:cNvSpPr>
            <a:spLocks noGrp="1"/>
          </p:cNvSpPr>
          <p:nvPr>
            <p:ph type="title"/>
          </p:nvPr>
        </p:nvSpPr>
        <p:spPr>
          <a:xfrm>
            <a:off x="838199" y="744909"/>
            <a:ext cx="7290107" cy="2303091"/>
          </a:xfrm>
        </p:spPr>
        <p:txBody>
          <a:bodyPr vert="horz" lIns="91440" tIns="45720" rIns="91440" bIns="45720" rtlCol="0" anchor="ctr">
            <a:normAutofit/>
          </a:bodyPr>
          <a:lstStyle/>
          <a:p>
            <a:pPr>
              <a:lnSpc>
                <a:spcPct val="90000"/>
              </a:lnSpc>
            </a:pPr>
            <a:r>
              <a:rPr lang="en-US" sz="3700">
                <a:solidFill>
                  <a:srgbClr val="FFFFFF"/>
                </a:solidFill>
                <a:effectLst/>
              </a:rPr>
              <a:t>Indeed, no matter what comes our way we will be able to stay calm, show no distress, still bear fruit</a:t>
            </a:r>
            <a:endParaRPr lang="en-US" sz="3700">
              <a:solidFill>
                <a:srgbClr val="FFFFFF"/>
              </a:solidFill>
            </a:endParaRPr>
          </a:p>
        </p:txBody>
      </p:sp>
      <p:pic>
        <p:nvPicPr>
          <p:cNvPr id="9218" name="Picture 2" descr="5 Easy Breathing Techniques For Instant Calm | Tatler Asia">
            <a:extLst>
              <a:ext uri="{FF2B5EF4-FFF2-40B4-BE49-F238E27FC236}">
                <a16:creationId xmlns:a16="http://schemas.microsoft.com/office/drawing/2014/main" id="{4C9E3F29-4188-4368-846E-863230280E4E}"/>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5703" r="5147" b="-2"/>
          <a:stretch/>
        </p:blipFill>
        <p:spPr bwMode="auto">
          <a:xfrm>
            <a:off x="20" y="3431797"/>
            <a:ext cx="4062610" cy="342620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ow to Stay Calm in Frustrating Situations">
            <a:extLst>
              <a:ext uri="{FF2B5EF4-FFF2-40B4-BE49-F238E27FC236}">
                <a16:creationId xmlns:a16="http://schemas.microsoft.com/office/drawing/2014/main" id="{F0170425-1026-41E6-8109-11D0574170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8" r="1560" b="-2"/>
          <a:stretch/>
        </p:blipFill>
        <p:spPr bwMode="auto">
          <a:xfrm>
            <a:off x="4056512" y="3431793"/>
            <a:ext cx="4098633" cy="34262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John 15: You Will Bear Fruit. When we believe, we can do amazing… | by J.R.  Heimbigner | Medium">
            <a:extLst>
              <a:ext uri="{FF2B5EF4-FFF2-40B4-BE49-F238E27FC236}">
                <a16:creationId xmlns:a16="http://schemas.microsoft.com/office/drawing/2014/main" id="{56DAD0A8-3B8B-4E50-80C6-87F3777988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847" r="8050" b="2"/>
          <a:stretch/>
        </p:blipFill>
        <p:spPr bwMode="auto">
          <a:xfrm>
            <a:off x="8128307" y="3428996"/>
            <a:ext cx="406369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50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7" name="Picture 76">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9" name="Rectangle 78">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1" name="Rectangle 80">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64" y="0"/>
            <a:ext cx="122010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3" name="Group 82">
            <a:extLst>
              <a:ext uri="{FF2B5EF4-FFF2-40B4-BE49-F238E27FC236}">
                <a16:creationId xmlns:a16="http://schemas.microsoft.com/office/drawing/2014/main" id="{95CDB183-F3C3-4DDA-A8F0-1311F89483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84" name="Picture 83">
              <a:extLst>
                <a:ext uri="{FF2B5EF4-FFF2-40B4-BE49-F238E27FC236}">
                  <a16:creationId xmlns:a16="http://schemas.microsoft.com/office/drawing/2014/main" id="{15D32599-CBBF-4867-88DE-A47A81AE5E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5" name="Picture 84">
              <a:extLst>
                <a:ext uri="{FF2B5EF4-FFF2-40B4-BE49-F238E27FC236}">
                  <a16:creationId xmlns:a16="http://schemas.microsoft.com/office/drawing/2014/main" id="{CB75389C-55A0-487B-9867-8F62E5F8E2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456A9C66-BAE5-4F5A-A6C4-C971C8A6F3FC}"/>
              </a:ext>
            </a:extLst>
          </p:cNvPr>
          <p:cNvSpPr>
            <a:spLocks noGrp="1"/>
          </p:cNvSpPr>
          <p:nvPr>
            <p:ph type="title"/>
          </p:nvPr>
        </p:nvSpPr>
        <p:spPr>
          <a:xfrm>
            <a:off x="838199" y="744909"/>
            <a:ext cx="4724401" cy="3155419"/>
          </a:xfrm>
        </p:spPr>
        <p:txBody>
          <a:bodyPr vert="horz" lIns="91440" tIns="45720" rIns="91440" bIns="45720" rtlCol="0" anchor="b">
            <a:normAutofit/>
          </a:bodyPr>
          <a:lstStyle/>
          <a:p>
            <a:pPr marL="0" marR="0">
              <a:lnSpc>
                <a:spcPct val="90000"/>
              </a:lnSpc>
              <a:spcAft>
                <a:spcPts val="800"/>
              </a:spcAft>
            </a:pPr>
            <a:r>
              <a:rPr lang="en-US" sz="3100">
                <a:solidFill>
                  <a:srgbClr val="FFFFFF"/>
                </a:solidFill>
                <a:effectLst/>
              </a:rPr>
              <a:t>God promises that if we trust, there will always be enough…we will always be satisfied…we will have the last laugh.</a:t>
            </a:r>
            <a:br>
              <a:rPr lang="en-US" sz="3100">
                <a:solidFill>
                  <a:srgbClr val="FFFFFF"/>
                </a:solidFill>
                <a:effectLst/>
              </a:rPr>
            </a:br>
            <a:r>
              <a:rPr lang="en-US" sz="3100">
                <a:solidFill>
                  <a:srgbClr val="FFFFFF"/>
                </a:solidFill>
                <a:effectLst/>
              </a:rPr>
              <a:t> </a:t>
            </a:r>
            <a:br>
              <a:rPr lang="en-US" sz="3100">
                <a:solidFill>
                  <a:srgbClr val="FFFFFF"/>
                </a:solidFill>
                <a:effectLst/>
              </a:rPr>
            </a:br>
            <a:endParaRPr lang="en-US" sz="3100">
              <a:solidFill>
                <a:srgbClr val="FFFFFF"/>
              </a:solidFill>
            </a:endParaRPr>
          </a:p>
        </p:txBody>
      </p:sp>
      <p:pic>
        <p:nvPicPr>
          <p:cNvPr id="10244" name="Picture 4" descr="Food 01 | Banquet food, Food, Food displays">
            <a:extLst>
              <a:ext uri="{FF2B5EF4-FFF2-40B4-BE49-F238E27FC236}">
                <a16:creationId xmlns:a16="http://schemas.microsoft.com/office/drawing/2014/main" id="{6F638C0D-C638-4978-9053-2E29734C3F3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73273" y="739115"/>
            <a:ext cx="2601283" cy="260128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There&amp;#39;s Enough For Everyone. Your Light Won&amp;#39;t Shine Brighter If You… | by  Liz Arakelian | The Startup | Medium">
            <a:extLst>
              <a:ext uri="{FF2B5EF4-FFF2-40B4-BE49-F238E27FC236}">
                <a16:creationId xmlns:a16="http://schemas.microsoft.com/office/drawing/2014/main" id="{428BD9EF-AF8D-4327-97F2-36CB8E54358E}"/>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8878954" y="990326"/>
            <a:ext cx="2798479" cy="20988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ith his mouth open&#10;&#10;Description automatically generated with medium confidence">
            <a:extLst>
              <a:ext uri="{FF2B5EF4-FFF2-40B4-BE49-F238E27FC236}">
                <a16:creationId xmlns:a16="http://schemas.microsoft.com/office/drawing/2014/main" id="{C5B5CCBF-8281-484D-AA18-B2213BE7A64E}"/>
              </a:ext>
            </a:extLst>
          </p:cNvPr>
          <p:cNvPicPr>
            <a:picLocks noChangeAspect="1"/>
          </p:cNvPicPr>
          <p:nvPr/>
        </p:nvPicPr>
        <p:blipFill>
          <a:blip r:embed="rId7"/>
          <a:stretch>
            <a:fillRect/>
          </a:stretch>
        </p:blipFill>
        <p:spPr>
          <a:xfrm>
            <a:off x="5868983" y="3897949"/>
            <a:ext cx="2798479" cy="1860988"/>
          </a:xfrm>
          <a:prstGeom prst="rect">
            <a:avLst/>
          </a:prstGeom>
        </p:spPr>
      </p:pic>
      <p:pic>
        <p:nvPicPr>
          <p:cNvPr id="10246" name="Picture 6" descr="Don&amp;#39;t Leave Laughter To A Chance !! - Laughter Yoga International">
            <a:extLst>
              <a:ext uri="{FF2B5EF4-FFF2-40B4-BE49-F238E27FC236}">
                <a16:creationId xmlns:a16="http://schemas.microsoft.com/office/drawing/2014/main" id="{C11E2F5A-7E66-48A1-A0E2-D6B86D3DE86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873262" y="3900686"/>
            <a:ext cx="2798479" cy="185551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How to laugh in a funny way - Quora">
            <a:extLst>
              <a:ext uri="{FF2B5EF4-FFF2-40B4-BE49-F238E27FC236}">
                <a16:creationId xmlns:a16="http://schemas.microsoft.com/office/drawing/2014/main" id="{35F103EC-4BE0-4AAD-8703-9A025DB93F9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5273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5" name="Group 14">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6" name="Picture 15">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7" name="Picture 16">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941A9B32-C32F-4ADB-8CFF-2A9C8D318A59}"/>
              </a:ext>
            </a:extLst>
          </p:cNvPr>
          <p:cNvSpPr>
            <a:spLocks noGrp="1"/>
          </p:cNvSpPr>
          <p:nvPr>
            <p:ph type="title"/>
          </p:nvPr>
        </p:nvSpPr>
        <p:spPr>
          <a:xfrm>
            <a:off x="838200" y="586992"/>
            <a:ext cx="5638800" cy="2461008"/>
          </a:xfrm>
        </p:spPr>
        <p:txBody>
          <a:bodyPr>
            <a:normAutofit fontScale="90000"/>
          </a:bodyPr>
          <a:lstStyle/>
          <a:p>
            <a:pPr marL="0" marR="0">
              <a:lnSpc>
                <a:spcPct val="90000"/>
              </a:lnSpc>
              <a:spcBef>
                <a:spcPts val="0"/>
              </a:spcBef>
              <a:spcAft>
                <a:spcPts val="800"/>
              </a:spcAft>
            </a:pPr>
            <a:r>
              <a:rPr lang="en-US" sz="4100" dirty="0">
                <a:effectLst/>
                <a:latin typeface="Bookman Old Style" panose="02050604050505020204" pitchFamily="18" charset="0"/>
                <a:ea typeface="Calibri" panose="020F0502020204030204" pitchFamily="34" charset="0"/>
                <a:cs typeface="Times New Roman" panose="02020603050405020304" pitchFamily="18" charset="0"/>
              </a:rPr>
              <a:t> </a:t>
            </a:r>
            <a:br>
              <a:rPr lang="en-US" sz="4100" dirty="0">
                <a:effectLst/>
                <a:latin typeface="Calibri" panose="020F0502020204030204" pitchFamily="34" charset="0"/>
                <a:ea typeface="Calibri" panose="020F0502020204030204" pitchFamily="34" charset="0"/>
                <a:cs typeface="Times New Roman" panose="02020603050405020304" pitchFamily="18" charset="0"/>
              </a:rPr>
            </a:br>
            <a:r>
              <a:rPr lang="en-US" sz="4100" b="1" dirty="0">
                <a:effectLst/>
                <a:latin typeface="Bookman Old Style" panose="02050604050505020204" pitchFamily="18" charset="0"/>
                <a:ea typeface="Calibri" panose="020F0502020204030204" pitchFamily="34" charset="0"/>
                <a:cs typeface="Times New Roman" panose="02020603050405020304" pitchFamily="18" charset="0"/>
              </a:rPr>
              <a:t>Faith Sharing Questions</a:t>
            </a:r>
            <a:r>
              <a:rPr lang="en-US" sz="4100" b="1" dirty="0">
                <a:latin typeface="Bookman Old Style" panose="02050604050505020204" pitchFamily="18" charset="0"/>
                <a:ea typeface="Calibri" panose="020F0502020204030204" pitchFamily="34" charset="0"/>
                <a:cs typeface="Times New Roman" panose="02020603050405020304" pitchFamily="18" charset="0"/>
                <a:sym typeface="Wingdings" panose="05000000000000000000" pitchFamily="2" charset="2"/>
              </a:rPr>
              <a:t> </a:t>
            </a:r>
            <a:br>
              <a:rPr lang="en-US" sz="4100" b="1" dirty="0">
                <a:latin typeface="Bookman Old Style" panose="02050604050505020204" pitchFamily="18" charset="0"/>
                <a:ea typeface="Calibri" panose="020F0502020204030204" pitchFamily="34" charset="0"/>
                <a:cs typeface="Times New Roman" panose="02020603050405020304" pitchFamily="18" charset="0"/>
                <a:sym typeface="Wingdings" panose="05000000000000000000" pitchFamily="2" charset="2"/>
              </a:rPr>
            </a:br>
            <a:r>
              <a:rPr lang="en-US" sz="2700" b="1" dirty="0">
                <a:latin typeface="Bookman Old Style" panose="02050604050505020204" pitchFamily="18" charset="0"/>
                <a:ea typeface="Calibri" panose="020F0502020204030204" pitchFamily="34" charset="0"/>
                <a:cs typeface="Times New Roman" panose="02020603050405020304" pitchFamily="18" charset="0"/>
                <a:sym typeface="Wingdings" panose="05000000000000000000" pitchFamily="2" charset="2"/>
              </a:rPr>
              <a:t>(</a:t>
            </a:r>
            <a:r>
              <a:rPr lang="en-US" sz="2700" dirty="0">
                <a:effectLst/>
                <a:latin typeface="Bookman Old Style" panose="02050604050505020204" pitchFamily="18" charset="0"/>
                <a:ea typeface="Calibri" panose="020F0502020204030204" pitchFamily="34" charset="0"/>
                <a:cs typeface="Times New Roman" panose="02020603050405020304" pitchFamily="18" charset="0"/>
                <a:sym typeface="Wingdings" panose="05000000000000000000" pitchFamily="2" charset="2"/>
              </a:rPr>
              <a:t>ff a few moments of silence)</a:t>
            </a:r>
            <a:br>
              <a:rPr lang="en-US" sz="4100" dirty="0">
                <a:effectLst/>
                <a:latin typeface="Calibri" panose="020F0502020204030204" pitchFamily="34" charset="0"/>
                <a:ea typeface="Calibri" panose="020F0502020204030204" pitchFamily="34" charset="0"/>
                <a:cs typeface="Times New Roman" panose="02020603050405020304" pitchFamily="18" charset="0"/>
              </a:rPr>
            </a:br>
            <a:endParaRPr lang="en-US" sz="4100" dirty="0"/>
          </a:p>
        </p:txBody>
      </p:sp>
      <p:sp>
        <p:nvSpPr>
          <p:cNvPr id="3" name="Content Placeholder 2">
            <a:extLst>
              <a:ext uri="{FF2B5EF4-FFF2-40B4-BE49-F238E27FC236}">
                <a16:creationId xmlns:a16="http://schemas.microsoft.com/office/drawing/2014/main" id="{F033CB4C-63CC-4C97-A45D-826DFC4C5FC6}"/>
              </a:ext>
            </a:extLst>
          </p:cNvPr>
          <p:cNvSpPr>
            <a:spLocks noGrp="1"/>
          </p:cNvSpPr>
          <p:nvPr>
            <p:ph idx="1"/>
          </p:nvPr>
        </p:nvSpPr>
        <p:spPr>
          <a:xfrm>
            <a:off x="838200" y="3124200"/>
            <a:ext cx="5638437" cy="3156166"/>
          </a:xfrm>
        </p:spPr>
        <p:txBody>
          <a:bodyPr anchor="ctr">
            <a:normAutofit/>
          </a:bodyPr>
          <a:lstStyle/>
          <a:p>
            <a:pPr marL="0" marR="0">
              <a:spcBef>
                <a:spcPts val="0"/>
              </a:spcBef>
              <a:spcAft>
                <a:spcPts val="80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What practices do you have that nourish you at God’s Stream?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How do you respond when hard times come?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pic>
        <p:nvPicPr>
          <p:cNvPr id="6" name="Picture 2" descr="Tree roots at river bend Photograph by Jill Klaver">
            <a:extLst>
              <a:ext uri="{FF2B5EF4-FFF2-40B4-BE49-F238E27FC236}">
                <a16:creationId xmlns:a16="http://schemas.microsoft.com/office/drawing/2014/main" id="{5D9E1A45-B6EC-4515-8011-E848CB6667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320" r="16294" b="-1"/>
          <a:stretch/>
        </p:blipFill>
        <p:spPr bwMode="auto">
          <a:xfrm>
            <a:off x="6861048" y="1"/>
            <a:ext cx="5330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56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2" name="Rectangle 11">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C8884498-8C0E-4CE3-A52C-4D46CFCBD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13CD130A-643A-4D11-9D36-1A18E7473D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94385" y="76200"/>
            <a:ext cx="3997615" cy="6816079"/>
            <a:chOff x="8059620" y="41922"/>
            <a:chExt cx="3997615" cy="6816077"/>
          </a:xfrm>
        </p:grpSpPr>
        <p:pic>
          <p:nvPicPr>
            <p:cNvPr id="17" name="Picture 16">
              <a:extLst>
                <a:ext uri="{FF2B5EF4-FFF2-40B4-BE49-F238E27FC236}">
                  <a16:creationId xmlns:a16="http://schemas.microsoft.com/office/drawing/2014/main" id="{C5B36C10-5167-4E97-BC4C-42E62CBDE85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8" name="Picture 17">
              <a:extLst>
                <a:ext uri="{FF2B5EF4-FFF2-40B4-BE49-F238E27FC236}">
                  <a16:creationId xmlns:a16="http://schemas.microsoft.com/office/drawing/2014/main" id="{EBDB6D53-B040-4BE2-AAD9-F0BE56F347F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le 1">
            <a:extLst>
              <a:ext uri="{FF2B5EF4-FFF2-40B4-BE49-F238E27FC236}">
                <a16:creationId xmlns:a16="http://schemas.microsoft.com/office/drawing/2014/main" id="{D19239E9-B788-4AF1-B8A6-3DAA7F63D546}"/>
              </a:ext>
            </a:extLst>
          </p:cNvPr>
          <p:cNvSpPr>
            <a:spLocks noGrp="1"/>
          </p:cNvSpPr>
          <p:nvPr>
            <p:ph type="title"/>
          </p:nvPr>
        </p:nvSpPr>
        <p:spPr>
          <a:xfrm>
            <a:off x="165367" y="175025"/>
            <a:ext cx="5637939" cy="1290625"/>
          </a:xfrm>
        </p:spPr>
        <p:txBody>
          <a:bodyPr vert="horz" lIns="91440" tIns="45720" rIns="91440" bIns="45720" rtlCol="0" anchor="b">
            <a:normAutofit/>
          </a:bodyPr>
          <a:lstStyle/>
          <a:p>
            <a:pPr algn="ctr"/>
            <a:r>
              <a:rPr lang="en-US" sz="5200" dirty="0"/>
              <a:t>Closing Song</a:t>
            </a:r>
          </a:p>
        </p:txBody>
      </p:sp>
      <p:pic>
        <p:nvPicPr>
          <p:cNvPr id="5" name="Online Media 4" title="PLANTED BY THE WATERS">
            <a:hlinkClick r:id="" action="ppaction://media"/>
            <a:extLst>
              <a:ext uri="{FF2B5EF4-FFF2-40B4-BE49-F238E27FC236}">
                <a16:creationId xmlns:a16="http://schemas.microsoft.com/office/drawing/2014/main" id="{F18D9C34-85E7-44EB-A270-F51C090D9B98}"/>
              </a:ext>
            </a:extLst>
          </p:cNvPr>
          <p:cNvPicPr>
            <a:picLocks noRot="1" noChangeAspect="1"/>
          </p:cNvPicPr>
          <p:nvPr>
            <a:videoFile r:link="rId1"/>
          </p:nvPr>
        </p:nvPicPr>
        <p:blipFill>
          <a:blip r:embed="rId5"/>
          <a:stretch>
            <a:fillRect/>
          </a:stretch>
        </p:blipFill>
        <p:spPr>
          <a:xfrm>
            <a:off x="2457821" y="2856475"/>
            <a:ext cx="6773643" cy="4077725"/>
          </a:xfrm>
          <a:prstGeom prst="rect">
            <a:avLst/>
          </a:prstGeom>
        </p:spPr>
      </p:pic>
      <p:sp>
        <p:nvSpPr>
          <p:cNvPr id="6" name="TextBox 5">
            <a:extLst>
              <a:ext uri="{FF2B5EF4-FFF2-40B4-BE49-F238E27FC236}">
                <a16:creationId xmlns:a16="http://schemas.microsoft.com/office/drawing/2014/main" id="{4AA5FABE-089E-4FF2-8D10-FE8B74FD3A0D}"/>
              </a:ext>
            </a:extLst>
          </p:cNvPr>
          <p:cNvSpPr txBox="1"/>
          <p:nvPr/>
        </p:nvSpPr>
        <p:spPr>
          <a:xfrm>
            <a:off x="270344" y="1821776"/>
            <a:ext cx="4341412" cy="646331"/>
          </a:xfrm>
          <a:prstGeom prst="rect">
            <a:avLst/>
          </a:prstGeom>
          <a:noFill/>
        </p:spPr>
        <p:txBody>
          <a:bodyPr wrap="square" rtlCol="0">
            <a:spAutoFit/>
          </a:bodyPr>
          <a:lstStyle/>
          <a:p>
            <a:pPr marL="0" indent="0" algn="ctr">
              <a:buNone/>
            </a:pPr>
            <a:r>
              <a:rPr lang="en-US" sz="1800" dirty="0"/>
              <a:t>“Planted By The Waters”   (you tube)     </a:t>
            </a:r>
            <a:r>
              <a:rPr lang="en-US" sz="1800" i="1" dirty="0"/>
              <a:t>Myles Mitchell</a:t>
            </a:r>
          </a:p>
        </p:txBody>
      </p:sp>
    </p:spTree>
    <p:extLst>
      <p:ext uri="{BB962C8B-B14F-4D97-AF65-F5344CB8AC3E}">
        <p14:creationId xmlns:p14="http://schemas.microsoft.com/office/powerpoint/2010/main" val="278498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29" name="Rectangle 72">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030" name="Group 74">
            <a:extLst>
              <a:ext uri="{FF2B5EF4-FFF2-40B4-BE49-F238E27FC236}">
                <a16:creationId xmlns:a16="http://schemas.microsoft.com/office/drawing/2014/main" id="{F7A0AA6E-FBE4-4237-8777-A5766F0A51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57587" y="5080"/>
            <a:ext cx="4531366" cy="6014720"/>
            <a:chOff x="7657587" y="5080"/>
            <a:chExt cx="4531366" cy="6014720"/>
          </a:xfrm>
        </p:grpSpPr>
        <p:pic>
          <p:nvPicPr>
            <p:cNvPr id="76" name="Picture 75">
              <a:extLst>
                <a:ext uri="{FF2B5EF4-FFF2-40B4-BE49-F238E27FC236}">
                  <a16:creationId xmlns:a16="http://schemas.microsoft.com/office/drawing/2014/main" id="{A8ACF422-864A-48F3-BCDF-2EBADF4125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flipV="1">
              <a:off x="7657587" y="5080"/>
              <a:ext cx="4531366" cy="4864019"/>
            </a:xfrm>
            <a:prstGeom prst="rect">
              <a:avLst/>
            </a:prstGeom>
          </p:spPr>
        </p:pic>
        <p:pic>
          <p:nvPicPr>
            <p:cNvPr id="77" name="Picture 76">
              <a:extLst>
                <a:ext uri="{FF2B5EF4-FFF2-40B4-BE49-F238E27FC236}">
                  <a16:creationId xmlns:a16="http://schemas.microsoft.com/office/drawing/2014/main" id="{BC7B8F36-FD07-41AE-BB00-D1D458C062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flipV="1">
              <a:off x="8627628" y="5080"/>
              <a:ext cx="3561325" cy="6014720"/>
            </a:xfrm>
            <a:prstGeom prst="rect">
              <a:avLst/>
            </a:prstGeom>
          </p:spPr>
        </p:pic>
      </p:grpSp>
      <p:sp>
        <p:nvSpPr>
          <p:cNvPr id="2" name="Title 1">
            <a:extLst>
              <a:ext uri="{FF2B5EF4-FFF2-40B4-BE49-F238E27FC236}">
                <a16:creationId xmlns:a16="http://schemas.microsoft.com/office/drawing/2014/main" id="{89A77885-B426-43A6-88E6-DB2BBF6C1670}"/>
              </a:ext>
            </a:extLst>
          </p:cNvPr>
          <p:cNvSpPr>
            <a:spLocks noGrp="1"/>
          </p:cNvSpPr>
          <p:nvPr>
            <p:ph type="title"/>
          </p:nvPr>
        </p:nvSpPr>
        <p:spPr>
          <a:xfrm>
            <a:off x="838200" y="461339"/>
            <a:ext cx="10606072" cy="1900861"/>
          </a:xfrm>
        </p:spPr>
        <p:txBody>
          <a:bodyPr>
            <a:normAutofit/>
          </a:bodyPr>
          <a:lstStyle/>
          <a:p>
            <a:r>
              <a:rPr lang="en-US">
                <a:solidFill>
                  <a:srgbClr val="FFFFFF"/>
                </a:solidFill>
              </a:rPr>
              <a:t>CHECKING IN………</a:t>
            </a:r>
          </a:p>
        </p:txBody>
      </p:sp>
      <p:sp>
        <p:nvSpPr>
          <p:cNvPr id="3" name="Content Placeholder 2">
            <a:extLst>
              <a:ext uri="{FF2B5EF4-FFF2-40B4-BE49-F238E27FC236}">
                <a16:creationId xmlns:a16="http://schemas.microsoft.com/office/drawing/2014/main" id="{2FA04E15-AE17-4D78-BFB8-313CA67E3885}"/>
              </a:ext>
            </a:extLst>
          </p:cNvPr>
          <p:cNvSpPr>
            <a:spLocks noGrp="1"/>
          </p:cNvSpPr>
          <p:nvPr>
            <p:ph idx="1"/>
          </p:nvPr>
        </p:nvSpPr>
        <p:spPr>
          <a:xfrm>
            <a:off x="838200" y="2743200"/>
            <a:ext cx="4647901" cy="3271413"/>
          </a:xfrm>
        </p:spPr>
        <p:txBody>
          <a:bodyPr>
            <a:normAutofit/>
          </a:bodyPr>
          <a:lstStyle/>
          <a:p>
            <a:r>
              <a:rPr lang="en-US" sz="1800">
                <a:solidFill>
                  <a:srgbClr val="FFFFFF"/>
                </a:solidFill>
              </a:rPr>
              <a:t>How is everyone doing????</a:t>
            </a:r>
          </a:p>
          <a:p>
            <a:r>
              <a:rPr lang="en-US" sz="1800">
                <a:solidFill>
                  <a:srgbClr val="FFFFFF"/>
                </a:solidFill>
              </a:rPr>
              <a:t>SASV and ASASV news…    ………</a:t>
            </a:r>
          </a:p>
          <a:p>
            <a:r>
              <a:rPr lang="en-US" sz="1800">
                <a:solidFill>
                  <a:srgbClr val="FFFFFF"/>
                </a:solidFill>
              </a:rPr>
              <a:t>March “forecast!!”</a:t>
            </a:r>
          </a:p>
        </p:txBody>
      </p:sp>
      <p:pic>
        <p:nvPicPr>
          <p:cNvPr id="1026" name="Picture 2" descr="Download free picture Spring joy Spring is coming on CC-BY License ~ Free  Image Stock tOrange.biz ~ fx №175915">
            <a:extLst>
              <a:ext uri="{FF2B5EF4-FFF2-40B4-BE49-F238E27FC236}">
                <a16:creationId xmlns:a16="http://schemas.microsoft.com/office/drawing/2014/main" id="{4492C4AA-ED44-4D4D-8EFB-D367E68DF0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5" r="2" b="2"/>
          <a:stretch/>
        </p:blipFill>
        <p:spPr bwMode="auto">
          <a:xfrm>
            <a:off x="6626806" y="2743199"/>
            <a:ext cx="4817466" cy="327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7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3" name="Picture 7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5" name="Rectangle 74">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Rectangle 76">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79" name="Rectangle 78">
            <a:extLst>
              <a:ext uri="{FF2B5EF4-FFF2-40B4-BE49-F238E27FC236}">
                <a16:creationId xmlns:a16="http://schemas.microsoft.com/office/drawing/2014/main" id="{A25394E9-D225-43D7-9663-F27655BF9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1" y="0"/>
            <a:ext cx="603193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0829AB63-22FA-424C-A78C-E86AD94BC9A9}"/>
              </a:ext>
            </a:extLst>
          </p:cNvPr>
          <p:cNvSpPr>
            <a:spLocks noGrp="1"/>
          </p:cNvSpPr>
          <p:nvPr>
            <p:ph type="title"/>
          </p:nvPr>
        </p:nvSpPr>
        <p:spPr>
          <a:xfrm>
            <a:off x="838200" y="744909"/>
            <a:ext cx="4800600" cy="3155419"/>
          </a:xfrm>
        </p:spPr>
        <p:txBody>
          <a:bodyPr vert="horz" lIns="91440" tIns="45720" rIns="91440" bIns="45720" rtlCol="0" anchor="b">
            <a:normAutofit/>
          </a:bodyPr>
          <a:lstStyle/>
          <a:p>
            <a:r>
              <a:rPr lang="en-US">
                <a:solidFill>
                  <a:srgbClr val="FFFFFF"/>
                </a:solidFill>
              </a:rPr>
              <a:t>What is your definition of hope?</a:t>
            </a:r>
          </a:p>
        </p:txBody>
      </p:sp>
      <p:grpSp>
        <p:nvGrpSpPr>
          <p:cNvPr id="81" name="Group 80">
            <a:extLst>
              <a:ext uri="{FF2B5EF4-FFF2-40B4-BE49-F238E27FC236}">
                <a16:creationId xmlns:a16="http://schemas.microsoft.com/office/drawing/2014/main" id="{5167B5BB-22C6-4BD3-9F8F-0E0545D40E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5029" y="1"/>
            <a:ext cx="5236971" cy="6858000"/>
            <a:chOff x="20829" y="1"/>
            <a:chExt cx="5236971" cy="6857999"/>
          </a:xfrm>
        </p:grpSpPr>
        <p:pic>
          <p:nvPicPr>
            <p:cNvPr id="82" name="Picture 81">
              <a:extLst>
                <a:ext uri="{FF2B5EF4-FFF2-40B4-BE49-F238E27FC236}">
                  <a16:creationId xmlns:a16="http://schemas.microsoft.com/office/drawing/2014/main" id="{76F06372-9CD6-4CD5-9168-5EA973F183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83" name="Picture 82">
              <a:extLst>
                <a:ext uri="{FF2B5EF4-FFF2-40B4-BE49-F238E27FC236}">
                  <a16:creationId xmlns:a16="http://schemas.microsoft.com/office/drawing/2014/main" id="{06B13F8A-4773-4693-9469-E9DD7101492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8" name="Online Media 7" title="Beautiful Relaxing Hymns, Peaceful Instrumental Music, &quot;Golden Winter Dawn&quot; By Tim Janis">
            <a:hlinkClick r:id="" action="ppaction://media"/>
            <a:extLst>
              <a:ext uri="{FF2B5EF4-FFF2-40B4-BE49-F238E27FC236}">
                <a16:creationId xmlns:a16="http://schemas.microsoft.com/office/drawing/2014/main" id="{E4AB09AA-F223-4837-8E5F-A4182E15F879}"/>
              </a:ext>
            </a:extLst>
          </p:cNvPr>
          <p:cNvPicPr>
            <a:picLocks noRot="1" noChangeAspect="1"/>
          </p:cNvPicPr>
          <p:nvPr>
            <a:videoFile r:link="rId1"/>
          </p:nvPr>
        </p:nvPicPr>
        <p:blipFill>
          <a:blip r:embed="rId5"/>
          <a:stretch>
            <a:fillRect/>
          </a:stretch>
        </p:blipFill>
        <p:spPr>
          <a:xfrm>
            <a:off x="7284379" y="567942"/>
            <a:ext cx="3713144" cy="2784858"/>
          </a:xfrm>
          <a:prstGeom prst="rect">
            <a:avLst/>
          </a:prstGeom>
        </p:spPr>
      </p:pic>
      <p:pic>
        <p:nvPicPr>
          <p:cNvPr id="1026" name="Picture 2" descr="Hope: God Will Make a Way - Aldersgate Church">
            <a:extLst>
              <a:ext uri="{FF2B5EF4-FFF2-40B4-BE49-F238E27FC236}">
                <a16:creationId xmlns:a16="http://schemas.microsoft.com/office/drawing/2014/main" id="{60CD67EA-C596-4F40-9383-FC61C6F99B92}"/>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6732218" y="3646337"/>
            <a:ext cx="4817466" cy="254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27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3" name="Picture 7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5" name="Rectangle 74">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Rectangle 76">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050" name="Picture 2" descr="GOD THE PROVIDER - TruthInk Publications">
            <a:extLst>
              <a:ext uri="{FF2B5EF4-FFF2-40B4-BE49-F238E27FC236}">
                <a16:creationId xmlns:a16="http://schemas.microsoft.com/office/drawing/2014/main" id="{C45A9D2B-72F6-4C21-8B72-98CFCDDADC5E}"/>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t="16211" b="428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0600" y="-533400"/>
            <a:ext cx="6858000" cy="79248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2F2D89-EE3B-4A0D-821A-0531A0E4EFB4}"/>
              </a:ext>
            </a:extLst>
          </p:cNvPr>
          <p:cNvSpPr>
            <a:spLocks noGrp="1"/>
          </p:cNvSpPr>
          <p:nvPr>
            <p:ph type="title"/>
          </p:nvPr>
        </p:nvSpPr>
        <p:spPr>
          <a:xfrm>
            <a:off x="6775178" y="565846"/>
            <a:ext cx="4958128" cy="3755144"/>
          </a:xfrm>
        </p:spPr>
        <p:txBody>
          <a:bodyPr vert="horz" lIns="91440" tIns="45720" rIns="91440" bIns="45720" rtlCol="0" anchor="b">
            <a:normAutofit/>
          </a:bodyPr>
          <a:lstStyle/>
          <a:p>
            <a:r>
              <a:rPr lang="en-US">
                <a:solidFill>
                  <a:srgbClr val="FFFFFF"/>
                </a:solidFill>
              </a:rPr>
              <a:t>Our Charism: trusting in God the Provider</a:t>
            </a:r>
          </a:p>
        </p:txBody>
      </p:sp>
      <p:sp>
        <p:nvSpPr>
          <p:cNvPr id="4" name="TextBox 3">
            <a:extLst>
              <a:ext uri="{FF2B5EF4-FFF2-40B4-BE49-F238E27FC236}">
                <a16:creationId xmlns:a16="http://schemas.microsoft.com/office/drawing/2014/main" id="{09FF4F4C-692A-414C-A1B3-C44A97604732}"/>
              </a:ext>
            </a:extLst>
          </p:cNvPr>
          <p:cNvSpPr txBox="1"/>
          <p:nvPr/>
        </p:nvSpPr>
        <p:spPr>
          <a:xfrm>
            <a:off x="989814" y="5165889"/>
            <a:ext cx="4572000" cy="923330"/>
          </a:xfrm>
          <a:prstGeom prst="rect">
            <a:avLst/>
          </a:prstGeom>
          <a:noFill/>
        </p:spPr>
        <p:txBody>
          <a:bodyPr wrap="square" rtlCol="0">
            <a:spAutoFit/>
          </a:bodyPr>
          <a:lstStyle/>
          <a:p>
            <a:r>
              <a:rPr lang="en-US" b="1" dirty="0"/>
              <a:t>What does this mean day to day….like when someone I love gets sick or dies, or when hardship knocks on my door?</a:t>
            </a:r>
          </a:p>
        </p:txBody>
      </p:sp>
    </p:spTree>
    <p:extLst>
      <p:ext uri="{BB962C8B-B14F-4D97-AF65-F5344CB8AC3E}">
        <p14:creationId xmlns:p14="http://schemas.microsoft.com/office/powerpoint/2010/main" val="333036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Rectangle 7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75" name="Group 74">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76" name="Picture 75">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77" name="Picture 76">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369C4D47-63A8-4F88-AF70-0292562F3DA0}"/>
              </a:ext>
            </a:extLst>
          </p:cNvPr>
          <p:cNvSpPr>
            <a:spLocks noGrp="1"/>
          </p:cNvSpPr>
          <p:nvPr>
            <p:ph type="title"/>
          </p:nvPr>
        </p:nvSpPr>
        <p:spPr>
          <a:xfrm>
            <a:off x="838200" y="586992"/>
            <a:ext cx="5638800" cy="2461008"/>
          </a:xfrm>
        </p:spPr>
        <p:txBody>
          <a:bodyPr>
            <a:normAutofit/>
          </a:bodyPr>
          <a:lstStyle/>
          <a:p>
            <a:pPr marL="0" marR="0">
              <a:lnSpc>
                <a:spcPct val="90000"/>
              </a:lnSpc>
              <a:spcBef>
                <a:spcPts val="0"/>
              </a:spcBef>
              <a:spcAft>
                <a:spcPts val="800"/>
              </a:spcAft>
            </a:pPr>
            <a:r>
              <a:rPr lang="en-US" sz="3400" b="1" u="sng">
                <a:effectLst/>
                <a:latin typeface="Bookman Old Style" panose="02050604050505020204" pitchFamily="18" charset="0"/>
                <a:ea typeface="Calibri" panose="020F0502020204030204" pitchFamily="34" charset="0"/>
                <a:cs typeface="Times New Roman" panose="02020603050405020304" pitchFamily="18" charset="0"/>
              </a:rPr>
              <a:t>Scripture from February 13, the 6</a:t>
            </a:r>
            <a:r>
              <a:rPr lang="en-US" sz="3400" b="1" u="sng" baseline="30000">
                <a:effectLst/>
                <a:latin typeface="Bookman Old Style" panose="02050604050505020204" pitchFamily="18" charset="0"/>
                <a:ea typeface="Calibri" panose="020F0502020204030204" pitchFamily="34" charset="0"/>
                <a:cs typeface="Times New Roman" panose="02020603050405020304" pitchFamily="18" charset="0"/>
              </a:rPr>
              <a:t>th</a:t>
            </a:r>
            <a:r>
              <a:rPr lang="en-US" sz="3400" b="1" u="sng">
                <a:effectLst/>
                <a:latin typeface="Bookman Old Style" panose="02050604050505020204" pitchFamily="18" charset="0"/>
                <a:ea typeface="Calibri" panose="020F0502020204030204" pitchFamily="34" charset="0"/>
                <a:cs typeface="Times New Roman" panose="02020603050405020304" pitchFamily="18" charset="0"/>
              </a:rPr>
              <a:t> Sunday in Ordinary Time</a:t>
            </a:r>
            <a:br>
              <a:rPr lang="en-US" sz="3400">
                <a:effectLst/>
                <a:latin typeface="Calibri" panose="020F0502020204030204" pitchFamily="34" charset="0"/>
                <a:ea typeface="Calibri" panose="020F0502020204030204" pitchFamily="34" charset="0"/>
                <a:cs typeface="Times New Roman" panose="02020603050405020304" pitchFamily="18" charset="0"/>
              </a:rPr>
            </a:br>
            <a:r>
              <a:rPr lang="en-US" sz="3400">
                <a:effectLst/>
                <a:latin typeface="Bookman Old Style" panose="02050604050505020204" pitchFamily="18" charset="0"/>
                <a:ea typeface="Calibri" panose="020F0502020204030204" pitchFamily="34" charset="0"/>
                <a:cs typeface="Times New Roman" panose="02020603050405020304" pitchFamily="18" charset="0"/>
              </a:rPr>
              <a:t> </a:t>
            </a:r>
            <a:endParaRPr lang="en-US" sz="3400"/>
          </a:p>
        </p:txBody>
      </p:sp>
      <p:sp>
        <p:nvSpPr>
          <p:cNvPr id="3" name="Content Placeholder 2">
            <a:extLst>
              <a:ext uri="{FF2B5EF4-FFF2-40B4-BE49-F238E27FC236}">
                <a16:creationId xmlns:a16="http://schemas.microsoft.com/office/drawing/2014/main" id="{3E7E0035-D423-4C2F-8BA1-5E15DF03771D}"/>
              </a:ext>
            </a:extLst>
          </p:cNvPr>
          <p:cNvSpPr>
            <a:spLocks noGrp="1"/>
          </p:cNvSpPr>
          <p:nvPr>
            <p:ph idx="1"/>
          </p:nvPr>
        </p:nvSpPr>
        <p:spPr>
          <a:xfrm>
            <a:off x="838200" y="3124200"/>
            <a:ext cx="5638437" cy="3156166"/>
          </a:xfrm>
        </p:spPr>
        <p:txBody>
          <a:bodyPr anchor="ctr">
            <a:normAutofit/>
          </a:bodyPr>
          <a:lstStyle/>
          <a:p>
            <a:pPr>
              <a:lnSpc>
                <a:spcPct val="100000"/>
              </a:lnSpc>
            </a:pPr>
            <a:r>
              <a:rPr lang="en-US" sz="1500" b="1" dirty="0">
                <a:effectLst/>
                <a:latin typeface="Bookman Old Style" panose="02050604050505020204" pitchFamily="18" charset="0"/>
                <a:ea typeface="Calibri" panose="020F0502020204030204" pitchFamily="34" charset="0"/>
                <a:cs typeface="Times New Roman" panose="02020603050405020304" pitchFamily="18" charset="0"/>
              </a:rPr>
              <a:t>Jeremiah 17:5-8</a:t>
            </a:r>
            <a:r>
              <a:rPr lang="en-US" sz="1500" dirty="0">
                <a:effectLst/>
                <a:latin typeface="Bookman Old Style" panose="02050604050505020204" pitchFamily="18" charset="0"/>
                <a:ea typeface="Calibri" panose="020F0502020204030204" pitchFamily="34" charset="0"/>
                <a:cs typeface="Times New Roman" panose="02020603050405020304" pitchFamily="18" charset="0"/>
              </a:rPr>
              <a:t>…</a:t>
            </a:r>
          </a:p>
          <a:p>
            <a:pPr marL="0" indent="0">
              <a:lnSpc>
                <a:spcPct val="100000"/>
              </a:lnSpc>
              <a:buNone/>
            </a:pP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500" dirty="0">
                <a:effectLst/>
                <a:latin typeface="Bookman Old Style" panose="02050604050505020204" pitchFamily="18" charset="0"/>
                <a:ea typeface="Calibri" panose="020F0502020204030204" pitchFamily="34" charset="0"/>
                <a:cs typeface="Times New Roman" panose="02020603050405020304" pitchFamily="18" charset="0"/>
              </a:rPr>
              <a:t>Blessed is the one who trusts in the LORD,</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500" dirty="0">
                <a:effectLst/>
                <a:latin typeface="Bookman Old Style" panose="02050604050505020204" pitchFamily="18" charset="0"/>
                <a:ea typeface="Calibri" panose="020F0502020204030204" pitchFamily="34" charset="0"/>
                <a:cs typeface="Times New Roman" panose="02020603050405020304" pitchFamily="18" charset="0"/>
              </a:rPr>
              <a:t>                        whose hope is the LORD.</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500" dirty="0">
                <a:effectLst/>
                <a:latin typeface="Bookman Old Style" panose="02050604050505020204" pitchFamily="18" charset="0"/>
                <a:ea typeface="Calibri" panose="020F0502020204030204" pitchFamily="34" charset="0"/>
                <a:cs typeface="Times New Roman" panose="02020603050405020304" pitchFamily="18" charset="0"/>
              </a:rPr>
              <a:t>            He is like a tree planted beside the waters</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500" dirty="0">
                <a:effectLst/>
                <a:latin typeface="Bookman Old Style" panose="02050604050505020204" pitchFamily="18" charset="0"/>
                <a:ea typeface="Calibri" panose="020F0502020204030204" pitchFamily="34" charset="0"/>
                <a:cs typeface="Times New Roman" panose="02020603050405020304" pitchFamily="18" charset="0"/>
              </a:rPr>
              <a:t>                        that stretches out its roots to the stream:</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500" dirty="0">
                <a:effectLst/>
                <a:latin typeface="Bookman Old Style" panose="02050604050505020204" pitchFamily="18" charset="0"/>
                <a:ea typeface="Calibri" panose="020F0502020204030204" pitchFamily="34" charset="0"/>
                <a:cs typeface="Times New Roman" panose="02020603050405020304" pitchFamily="18" charset="0"/>
              </a:rPr>
              <a:t>            it fears not the heat when it comes;</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500" dirty="0">
                <a:effectLst/>
                <a:latin typeface="Bookman Old Style" panose="02050604050505020204" pitchFamily="18" charset="0"/>
                <a:ea typeface="Calibri" panose="020F0502020204030204" pitchFamily="34" charset="0"/>
                <a:cs typeface="Times New Roman" panose="02020603050405020304" pitchFamily="18" charset="0"/>
              </a:rPr>
              <a:t>                        its leaves stay green;</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500" dirty="0">
                <a:effectLst/>
                <a:latin typeface="Bookman Old Style" panose="02050604050505020204" pitchFamily="18" charset="0"/>
                <a:ea typeface="Calibri" panose="020F0502020204030204" pitchFamily="34" charset="0"/>
                <a:cs typeface="Times New Roman" panose="02020603050405020304" pitchFamily="18" charset="0"/>
              </a:rPr>
              <a:t>            in the year of drought it shows no distress,</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500" dirty="0">
                <a:effectLst/>
                <a:latin typeface="Bookman Old Style" panose="02050604050505020204" pitchFamily="18" charset="0"/>
                <a:ea typeface="Calibri" panose="020F0502020204030204" pitchFamily="34" charset="0"/>
                <a:cs typeface="Times New Roman" panose="02020603050405020304" pitchFamily="18" charset="0"/>
              </a:rPr>
              <a:t>                        but still bears fruit.</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endParaRPr lang="en-US" sz="1500" dirty="0"/>
          </a:p>
        </p:txBody>
      </p:sp>
      <p:pic>
        <p:nvPicPr>
          <p:cNvPr id="3074" name="Picture 2" descr="Tree roots at river bend Photograph by Jill Klaver">
            <a:extLst>
              <a:ext uri="{FF2B5EF4-FFF2-40B4-BE49-F238E27FC236}">
                <a16:creationId xmlns:a16="http://schemas.microsoft.com/office/drawing/2014/main" id="{5AB488A5-A0B7-43B8-9C85-4F845C37DB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320" r="16294" b="-1"/>
          <a:stretch/>
        </p:blipFill>
        <p:spPr bwMode="auto">
          <a:xfrm>
            <a:off x="6861048" y="1"/>
            <a:ext cx="5330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72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9" name="Rectangle 13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8D0A480E-410E-4D7C-97D7-9E1C2851C90F}"/>
              </a:ext>
            </a:extLst>
          </p:cNvPr>
          <p:cNvSpPr>
            <a:spLocks noGrp="1"/>
          </p:cNvSpPr>
          <p:nvPr>
            <p:ph type="title"/>
          </p:nvPr>
        </p:nvSpPr>
        <p:spPr>
          <a:xfrm>
            <a:off x="838200" y="586992"/>
            <a:ext cx="5638800" cy="2080008"/>
          </a:xfrm>
        </p:spPr>
        <p:txBody>
          <a:bodyPr>
            <a:normAutofit/>
          </a:bodyPr>
          <a:lstStyle/>
          <a:p>
            <a:pPr>
              <a:lnSpc>
                <a:spcPct val="90000"/>
              </a:lnSpc>
            </a:pPr>
            <a:r>
              <a:rPr lang="en-US" dirty="0">
                <a:solidFill>
                  <a:srgbClr val="FFFFFF"/>
                </a:solidFill>
              </a:rPr>
              <a:t>Gospel: </a:t>
            </a:r>
            <a:r>
              <a:rPr lang="en-US" sz="3200" b="1" dirty="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t>Luke 6:17-26</a:t>
            </a:r>
            <a:r>
              <a:rPr lang="en-US" sz="3200" dirty="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t>…</a:t>
            </a:r>
            <a:br>
              <a:rPr lang="en-US"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rgbClr val="FFFFFF"/>
              </a:solidFill>
            </a:endParaRPr>
          </a:p>
        </p:txBody>
      </p:sp>
      <p:sp>
        <p:nvSpPr>
          <p:cNvPr id="3" name="Content Placeholder 2">
            <a:extLst>
              <a:ext uri="{FF2B5EF4-FFF2-40B4-BE49-F238E27FC236}">
                <a16:creationId xmlns:a16="http://schemas.microsoft.com/office/drawing/2014/main" id="{67E0FBD5-A0C4-46D9-AD78-0617C1A1BD0A}"/>
              </a:ext>
            </a:extLst>
          </p:cNvPr>
          <p:cNvSpPr>
            <a:spLocks noGrp="1"/>
          </p:cNvSpPr>
          <p:nvPr>
            <p:ph idx="1"/>
          </p:nvPr>
        </p:nvSpPr>
        <p:spPr>
          <a:xfrm>
            <a:off x="838200" y="2838557"/>
            <a:ext cx="5638437" cy="3301709"/>
          </a:xfrm>
        </p:spPr>
        <p:txBody>
          <a:bodyPr>
            <a:normAutofit/>
          </a:bodyPr>
          <a:lstStyle/>
          <a:p>
            <a:pPr marL="0" marR="0" indent="0">
              <a:spcBef>
                <a:spcPts val="0"/>
              </a:spcBef>
              <a:spcAft>
                <a:spcPts val="800"/>
              </a:spcAft>
              <a:buNone/>
            </a:pPr>
            <a:endParaRPr lang="en-US" sz="180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800">
              <a:solidFill>
                <a:srgbClr val="FFFFFF"/>
              </a:solidFill>
              <a:latin typeface="Bookman Old Style" panose="02050604050505020204" pitchFamily="18"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t>            Blessed are you who are poor, for the kingdom of God is yours.            </a:t>
            </a:r>
            <a:endParaRPr lang="en-US"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t>         Blessed are you who are now hungry, for you will be satisfied.</a:t>
            </a:r>
            <a:endParaRPr lang="en-US"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a:solidFill>
                  <a:srgbClr val="FFFFFF"/>
                </a:solidFill>
                <a:effectLst/>
                <a:latin typeface="Bookman Old Style" panose="02050604050505020204" pitchFamily="18" charset="0"/>
                <a:ea typeface="Calibri" panose="020F0502020204030204" pitchFamily="34" charset="0"/>
                <a:cs typeface="Times New Roman" panose="02020603050405020304" pitchFamily="18" charset="0"/>
              </a:rPr>
              <a:t>         Blessed are you who are now weeping, for you will laugh.</a:t>
            </a:r>
            <a:endParaRPr lang="en-US"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a:solidFill>
                <a:srgbClr val="FFFFFF"/>
              </a:solidFill>
            </a:endParaRPr>
          </a:p>
        </p:txBody>
      </p:sp>
      <p:grpSp>
        <p:nvGrpSpPr>
          <p:cNvPr id="141" name="Group 140">
            <a:extLst>
              <a:ext uri="{FF2B5EF4-FFF2-40B4-BE49-F238E27FC236}">
                <a16:creationId xmlns:a16="http://schemas.microsoft.com/office/drawing/2014/main" id="{3ADA578C-3FCD-4036-A593-EC0F956CE1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57587" y="5080"/>
            <a:ext cx="4531366" cy="6014720"/>
            <a:chOff x="7657587" y="5080"/>
            <a:chExt cx="4531366" cy="6014720"/>
          </a:xfrm>
        </p:grpSpPr>
        <p:pic>
          <p:nvPicPr>
            <p:cNvPr id="142" name="Picture 141">
              <a:extLst>
                <a:ext uri="{FF2B5EF4-FFF2-40B4-BE49-F238E27FC236}">
                  <a16:creationId xmlns:a16="http://schemas.microsoft.com/office/drawing/2014/main" id="{A0015C13-F690-481D-9F8B-048D391A3F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flipV="1">
              <a:off x="7657587" y="5080"/>
              <a:ext cx="4531366" cy="4864019"/>
            </a:xfrm>
            <a:prstGeom prst="rect">
              <a:avLst/>
            </a:prstGeom>
          </p:spPr>
        </p:pic>
        <p:pic>
          <p:nvPicPr>
            <p:cNvPr id="143" name="Picture 142">
              <a:extLst>
                <a:ext uri="{FF2B5EF4-FFF2-40B4-BE49-F238E27FC236}">
                  <a16:creationId xmlns:a16="http://schemas.microsoft.com/office/drawing/2014/main" id="{4FC071ED-F384-412F-8435-B3FA5FDA59D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flipV="1">
              <a:off x="8627628" y="5080"/>
              <a:ext cx="3561325" cy="6014720"/>
            </a:xfrm>
            <a:prstGeom prst="rect">
              <a:avLst/>
            </a:prstGeom>
          </p:spPr>
        </p:pic>
      </p:grpSp>
      <p:pic>
        <p:nvPicPr>
          <p:cNvPr id="4098" name="Picture 2" descr="Blessed Are Those Who Mourn">
            <a:extLst>
              <a:ext uri="{FF2B5EF4-FFF2-40B4-BE49-F238E27FC236}">
                <a16:creationId xmlns:a16="http://schemas.microsoft.com/office/drawing/2014/main" id="{07DD2441-F808-4BA9-9A2F-E66ACEEB6C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3225"/>
          <a:stretch/>
        </p:blipFill>
        <p:spPr bwMode="auto">
          <a:xfrm>
            <a:off x="6858001" y="567942"/>
            <a:ext cx="4724400" cy="27281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lessed are you who weep now, for you will laugh Lk. 6:21 – Grace Lutheran  Church">
            <a:extLst>
              <a:ext uri="{FF2B5EF4-FFF2-40B4-BE49-F238E27FC236}">
                <a16:creationId xmlns:a16="http://schemas.microsoft.com/office/drawing/2014/main" id="{018E2AF8-16CE-41FB-9849-D072A9B383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380" b="1"/>
          <a:stretch/>
        </p:blipFill>
        <p:spPr bwMode="auto">
          <a:xfrm>
            <a:off x="6854952" y="3412115"/>
            <a:ext cx="4724400" cy="272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8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3334-DEF7-4960-9C37-8EDF463A4515}"/>
              </a:ext>
            </a:extLst>
          </p:cNvPr>
          <p:cNvSpPr>
            <a:spLocks noGrp="1"/>
          </p:cNvSpPr>
          <p:nvPr>
            <p:ph type="title"/>
          </p:nvPr>
        </p:nvSpPr>
        <p:spPr/>
        <p:txBody>
          <a:bodyPr/>
          <a:lstStyle/>
          <a:p>
            <a:r>
              <a:rPr lang="en-US" dirty="0"/>
              <a:t>Coincidence????</a:t>
            </a:r>
          </a:p>
        </p:txBody>
      </p:sp>
      <p:sp>
        <p:nvSpPr>
          <p:cNvPr id="3" name="Content Placeholder 2">
            <a:extLst>
              <a:ext uri="{FF2B5EF4-FFF2-40B4-BE49-F238E27FC236}">
                <a16:creationId xmlns:a16="http://schemas.microsoft.com/office/drawing/2014/main" id="{43606E4C-C695-470A-BAF2-2996C0BABBF6}"/>
              </a:ext>
            </a:extLst>
          </p:cNvPr>
          <p:cNvSpPr>
            <a:spLocks noGrp="1"/>
          </p:cNvSpPr>
          <p:nvPr>
            <p:ph idx="1"/>
          </p:nvPr>
        </p:nvSpPr>
        <p:spPr>
          <a:xfrm>
            <a:off x="-87464" y="1463040"/>
            <a:ext cx="11820770" cy="4682173"/>
          </a:xfrm>
        </p:spPr>
        <p:txBody>
          <a:bodyPr/>
          <a:lstStyle/>
          <a:p>
            <a:pPr marL="0" indent="0">
              <a:buNone/>
            </a:pPr>
            <a:r>
              <a:rPr lang="en-US" dirty="0"/>
              <a:t>Monday is Valentine’s day…the feast of love…no coincidence that God’s Word the day before describes what real love is all about in the Beatitudes…indeed we are the ones known by God as Blessed BECAUSE we have known love through times in our lives when we have felt very poor, hungry, deeply sad, persecuted even…times when The kingdom felt close at hand because that was when God visited us through the caring of others…and we experienced richness, fullness, laughter, comfort. </a:t>
            </a:r>
          </a:p>
        </p:txBody>
      </p:sp>
    </p:spTree>
    <p:extLst>
      <p:ext uri="{BB962C8B-B14F-4D97-AF65-F5344CB8AC3E}">
        <p14:creationId xmlns:p14="http://schemas.microsoft.com/office/powerpoint/2010/main" val="228747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3" name="Picture 7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5" name="Rectangle 74">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Rectangle 76">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122" name="Picture 2" descr="What Does It Mean to Fear the Lord? - Olive Tree Blog">
            <a:extLst>
              <a:ext uri="{FF2B5EF4-FFF2-40B4-BE49-F238E27FC236}">
                <a16:creationId xmlns:a16="http://schemas.microsoft.com/office/drawing/2014/main" id="{732CCE2A-1504-4076-8307-FB10F53EEDBD}"/>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l="8007" r="1377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05B603-A70A-45D0-89EA-310A55BD2C3D}"/>
              </a:ext>
            </a:extLst>
          </p:cNvPr>
          <p:cNvSpPr>
            <a:spLocks noGrp="1"/>
          </p:cNvSpPr>
          <p:nvPr>
            <p:ph type="title"/>
          </p:nvPr>
        </p:nvSpPr>
        <p:spPr>
          <a:xfrm>
            <a:off x="1005654" y="565846"/>
            <a:ext cx="4958128" cy="3755144"/>
          </a:xfrm>
        </p:spPr>
        <p:txBody>
          <a:bodyPr vert="horz" lIns="91440" tIns="45720" rIns="91440" bIns="45720" rtlCol="0" anchor="b">
            <a:normAutofit/>
          </a:bodyPr>
          <a:lstStyle/>
          <a:p>
            <a:r>
              <a:rPr lang="en-US">
                <a:solidFill>
                  <a:srgbClr val="FFFFFF"/>
                </a:solidFill>
                <a:effectLst/>
              </a:rPr>
              <a:t>We don’t ever have to fear the heat, drought, hunger, sickness, loss, hardship…..</a:t>
            </a:r>
            <a:endParaRPr lang="en-US">
              <a:solidFill>
                <a:srgbClr val="FFFFFF"/>
              </a:solidFill>
            </a:endParaRPr>
          </a:p>
        </p:txBody>
      </p:sp>
    </p:spTree>
    <p:extLst>
      <p:ext uri="{BB962C8B-B14F-4D97-AF65-F5344CB8AC3E}">
        <p14:creationId xmlns:p14="http://schemas.microsoft.com/office/powerpoint/2010/main" val="81392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3" name="Picture 7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5" name="Rectangle 74">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Rectangle 76">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146" name="Picture 2">
            <a:extLst>
              <a:ext uri="{FF2B5EF4-FFF2-40B4-BE49-F238E27FC236}">
                <a16:creationId xmlns:a16="http://schemas.microsoft.com/office/drawing/2014/main" id="{F0A5D801-E9CD-4A16-959B-16C44EB95908}"/>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t="13129" b="196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0600" y="-533400"/>
            <a:ext cx="6858000" cy="79248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1B4FCD-DD23-40F9-B9FF-1050A0E2F8FF}"/>
              </a:ext>
            </a:extLst>
          </p:cNvPr>
          <p:cNvSpPr>
            <a:spLocks noGrp="1"/>
          </p:cNvSpPr>
          <p:nvPr>
            <p:ph type="title"/>
          </p:nvPr>
        </p:nvSpPr>
        <p:spPr>
          <a:xfrm>
            <a:off x="6775178" y="565846"/>
            <a:ext cx="4958128" cy="3755144"/>
          </a:xfrm>
        </p:spPr>
        <p:txBody>
          <a:bodyPr vert="horz" lIns="91440" tIns="45720" rIns="91440" bIns="45720" rtlCol="0" anchor="b">
            <a:normAutofit/>
          </a:bodyPr>
          <a:lstStyle/>
          <a:p>
            <a:r>
              <a:rPr lang="en-US">
                <a:solidFill>
                  <a:srgbClr val="FFFFFF"/>
                </a:solidFill>
                <a:effectLst/>
              </a:rPr>
              <a:t>…..as long as our roots stretch out to the Stream…we can still bear fruit. </a:t>
            </a:r>
            <a:endParaRPr lang="en-US">
              <a:solidFill>
                <a:srgbClr val="FFFFFF"/>
              </a:solidFill>
            </a:endParaRPr>
          </a:p>
        </p:txBody>
      </p:sp>
    </p:spTree>
    <p:extLst>
      <p:ext uri="{BB962C8B-B14F-4D97-AF65-F5344CB8AC3E}">
        <p14:creationId xmlns:p14="http://schemas.microsoft.com/office/powerpoint/2010/main" val="1272623039"/>
      </p:ext>
    </p:extLst>
  </p:cSld>
  <p:clrMapOvr>
    <a:masterClrMapping/>
  </p:clrMapOvr>
</p:sld>
</file>

<file path=ppt/theme/theme1.xml><?xml version="1.0" encoding="utf-8"?>
<a:theme xmlns:a="http://schemas.openxmlformats.org/drawingml/2006/main" name="DappledVTI">
  <a:themeElements>
    <a:clrScheme name="AnalogousFromDarkSeedLeftStep">
      <a:dk1>
        <a:srgbClr val="000000"/>
      </a:dk1>
      <a:lt1>
        <a:srgbClr val="FFFFFF"/>
      </a:lt1>
      <a:dk2>
        <a:srgbClr val="1C2131"/>
      </a:dk2>
      <a:lt2>
        <a:srgbClr val="F1F3F0"/>
      </a:lt2>
      <a:accent1>
        <a:srgbClr val="CD29E7"/>
      </a:accent1>
      <a:accent2>
        <a:srgbClr val="6D17D5"/>
      </a:accent2>
      <a:accent3>
        <a:srgbClr val="312BE7"/>
      </a:accent3>
      <a:accent4>
        <a:srgbClr val="1760D5"/>
      </a:accent4>
      <a:accent5>
        <a:srgbClr val="28BADF"/>
      </a:accent5>
      <a:accent6>
        <a:srgbClr val="15C39D"/>
      </a:accent6>
      <a:hlink>
        <a:srgbClr val="3F90B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229</TotalTime>
  <Words>497</Words>
  <Application>Microsoft Office PowerPoint</Application>
  <PresentationFormat>Widescreen</PresentationFormat>
  <Paragraphs>32</Paragraphs>
  <Slides>15</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Next LT Pro</vt:lpstr>
      <vt:lpstr>AvenirNext LT Pro Medium</vt:lpstr>
      <vt:lpstr>Bookman Old Style</vt:lpstr>
      <vt:lpstr>Calibri</vt:lpstr>
      <vt:lpstr>Sabon Next LT</vt:lpstr>
      <vt:lpstr>DappledVTI</vt:lpstr>
      <vt:lpstr>Southbridge February Meeting</vt:lpstr>
      <vt:lpstr>CHECKING IN………</vt:lpstr>
      <vt:lpstr>What is your definition of hope?</vt:lpstr>
      <vt:lpstr>Our Charism: trusting in God the Provider</vt:lpstr>
      <vt:lpstr>Scripture from February 13, the 6th Sunday in Ordinary Time  </vt:lpstr>
      <vt:lpstr>Gospel: Luke 6:17-26… </vt:lpstr>
      <vt:lpstr>Coincidence????</vt:lpstr>
      <vt:lpstr>We don’t ever have to fear the heat, drought, hunger, sickness, loss, hardship…..</vt:lpstr>
      <vt:lpstr>…..as long as our roots stretch out to the Stream…we can still bear fruit. </vt:lpstr>
      <vt:lpstr>. As associates, it is the ONLY reason we can persist in trusting that God always provides. </vt:lpstr>
      <vt:lpstr>God indeed considers us blessed if we suffer need, because then we are dependent on God’s providential care and not on our own selves. </vt:lpstr>
      <vt:lpstr>Indeed, no matter what comes our way we will be able to stay calm, show no distress, still bear fruit</vt:lpstr>
      <vt:lpstr>God promises that if we trust, there will always be enough…we will always be satisfied…we will have the last laugh.   </vt:lpstr>
      <vt:lpstr>  Faith Sharing Questions  (ff a few moments of silence) </vt:lpstr>
      <vt:lpstr>Closing Song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Southbridge February Meeting</dc:title>
  <dc:creator>Christine Milner</dc:creator>
  <cp:lastModifiedBy>Christine Milner</cp:lastModifiedBy>
  <cp:revision>7</cp:revision>
  <dcterms:created xsi:type="dcterms:W3CDTF">2022-01-31T18:19:44Z</dcterms:created>
  <dcterms:modified xsi:type="dcterms:W3CDTF">2022-02-10T00:34:50Z</dcterms:modified>
</cp:coreProperties>
</file>